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65" r:id="rId3"/>
    <p:sldId id="258" r:id="rId4"/>
    <p:sldId id="257" r:id="rId5"/>
    <p:sldId id="271" r:id="rId6"/>
    <p:sldId id="273" r:id="rId7"/>
    <p:sldId id="263" r:id="rId8"/>
    <p:sldId id="259" r:id="rId9"/>
    <p:sldId id="261" r:id="rId10"/>
    <p:sldId id="262" r:id="rId11"/>
    <p:sldId id="264" r:id="rId12"/>
    <p:sldId id="270" r:id="rId13"/>
    <p:sldId id="266" r:id="rId14"/>
    <p:sldId id="268" r:id="rId15"/>
    <p:sldId id="269"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348BB59-DE56-4AFA-B9D7-CFB096DA3448}" v="70" dt="2025-03-03T19:54:51.82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2" d="100"/>
          <a:sy n="112" d="100"/>
        </p:scale>
        <p:origin x="49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ārtiņš Pakalniņš" userId="e3b03834-da90-4ce4-9647-66cf94cce083" providerId="ADAL" clId="{A348BB59-DE56-4AFA-B9D7-CFB096DA3448}"/>
    <pc:docChg chg="custSel modSld sldOrd">
      <pc:chgData name="Mārtiņš Pakalniņš" userId="e3b03834-da90-4ce4-9647-66cf94cce083" providerId="ADAL" clId="{A348BB59-DE56-4AFA-B9D7-CFB096DA3448}" dt="2025-03-03T19:54:51.823" v="123"/>
      <pc:docMkLst>
        <pc:docMk/>
      </pc:docMkLst>
      <pc:sldChg chg="modSp mod modAnim">
        <pc:chgData name="Mārtiņš Pakalniņš" userId="e3b03834-da90-4ce4-9647-66cf94cce083" providerId="ADAL" clId="{A348BB59-DE56-4AFA-B9D7-CFB096DA3448}" dt="2025-03-03T19:51:21.651" v="77"/>
        <pc:sldMkLst>
          <pc:docMk/>
          <pc:sldMk cId="3868680873" sldId="256"/>
        </pc:sldMkLst>
        <pc:spChg chg="mod">
          <ac:chgData name="Mārtiņš Pakalniņš" userId="e3b03834-da90-4ce4-9647-66cf94cce083" providerId="ADAL" clId="{A348BB59-DE56-4AFA-B9D7-CFB096DA3448}" dt="2025-03-03T19:49:01.935" v="76" actId="20577"/>
          <ac:spMkLst>
            <pc:docMk/>
            <pc:sldMk cId="3868680873" sldId="256"/>
            <ac:spMk id="2" creationId="{046312B1-6A7F-65B0-52B2-E025D2834337}"/>
          </ac:spMkLst>
        </pc:spChg>
      </pc:sldChg>
      <pc:sldChg chg="modAnim">
        <pc:chgData name="Mārtiņš Pakalniņš" userId="e3b03834-da90-4ce4-9647-66cf94cce083" providerId="ADAL" clId="{A348BB59-DE56-4AFA-B9D7-CFB096DA3448}" dt="2025-03-03T19:52:45.134" v="84"/>
        <pc:sldMkLst>
          <pc:docMk/>
          <pc:sldMk cId="2941946449" sldId="257"/>
        </pc:sldMkLst>
      </pc:sldChg>
      <pc:sldChg chg="ord modAnim">
        <pc:chgData name="Mārtiņš Pakalniņš" userId="e3b03834-da90-4ce4-9647-66cf94cce083" providerId="ADAL" clId="{A348BB59-DE56-4AFA-B9D7-CFB096DA3448}" dt="2025-03-03T19:52:23.014" v="81"/>
        <pc:sldMkLst>
          <pc:docMk/>
          <pc:sldMk cId="3618246173" sldId="258"/>
        </pc:sldMkLst>
      </pc:sldChg>
      <pc:sldChg chg="modAnim">
        <pc:chgData name="Mārtiņš Pakalniņš" userId="e3b03834-da90-4ce4-9647-66cf94cce083" providerId="ADAL" clId="{A348BB59-DE56-4AFA-B9D7-CFB096DA3448}" dt="2025-03-03T19:53:47.721" v="106"/>
        <pc:sldMkLst>
          <pc:docMk/>
          <pc:sldMk cId="3387032058" sldId="259"/>
        </pc:sldMkLst>
      </pc:sldChg>
      <pc:sldChg chg="modAnim">
        <pc:chgData name="Mārtiņš Pakalniņš" userId="e3b03834-da90-4ce4-9647-66cf94cce083" providerId="ADAL" clId="{A348BB59-DE56-4AFA-B9D7-CFB096DA3448}" dt="2025-03-03T19:53:53.439" v="107"/>
        <pc:sldMkLst>
          <pc:docMk/>
          <pc:sldMk cId="2675631444" sldId="261"/>
        </pc:sldMkLst>
      </pc:sldChg>
      <pc:sldChg chg="modAnim">
        <pc:chgData name="Mārtiņš Pakalniņš" userId="e3b03834-da90-4ce4-9647-66cf94cce083" providerId="ADAL" clId="{A348BB59-DE56-4AFA-B9D7-CFB096DA3448}" dt="2025-03-03T19:53:58.152" v="108"/>
        <pc:sldMkLst>
          <pc:docMk/>
          <pc:sldMk cId="4211503098" sldId="262"/>
        </pc:sldMkLst>
      </pc:sldChg>
      <pc:sldChg chg="modSp mod modAnim">
        <pc:chgData name="Mārtiņš Pakalniņš" userId="e3b03834-da90-4ce4-9647-66cf94cce083" providerId="ADAL" clId="{A348BB59-DE56-4AFA-B9D7-CFB096DA3448}" dt="2025-03-03T19:53:39.231" v="105" actId="27636"/>
        <pc:sldMkLst>
          <pc:docMk/>
          <pc:sldMk cId="1084231790" sldId="263"/>
        </pc:sldMkLst>
        <pc:spChg chg="mod">
          <ac:chgData name="Mārtiņš Pakalniņš" userId="e3b03834-da90-4ce4-9647-66cf94cce083" providerId="ADAL" clId="{A348BB59-DE56-4AFA-B9D7-CFB096DA3448}" dt="2025-03-03T19:53:27.216" v="99" actId="20577"/>
          <ac:spMkLst>
            <pc:docMk/>
            <pc:sldMk cId="1084231790" sldId="263"/>
            <ac:spMk id="2" creationId="{088EFA62-0A34-2DC1-B323-2D449ED66542}"/>
          </ac:spMkLst>
        </pc:spChg>
        <pc:spChg chg="mod">
          <ac:chgData name="Mārtiņš Pakalniņš" userId="e3b03834-da90-4ce4-9647-66cf94cce083" providerId="ADAL" clId="{A348BB59-DE56-4AFA-B9D7-CFB096DA3448}" dt="2025-03-03T19:53:39.231" v="105" actId="27636"/>
          <ac:spMkLst>
            <pc:docMk/>
            <pc:sldMk cId="1084231790" sldId="263"/>
            <ac:spMk id="3" creationId="{5F996C19-5689-2F45-C339-04F88E824B01}"/>
          </ac:spMkLst>
        </pc:spChg>
      </pc:sldChg>
      <pc:sldChg chg="modAnim">
        <pc:chgData name="Mārtiņš Pakalniņš" userId="e3b03834-da90-4ce4-9647-66cf94cce083" providerId="ADAL" clId="{A348BB59-DE56-4AFA-B9D7-CFB096DA3448}" dt="2025-03-03T19:54:07.978" v="109"/>
        <pc:sldMkLst>
          <pc:docMk/>
          <pc:sldMk cId="4132999497" sldId="264"/>
        </pc:sldMkLst>
      </pc:sldChg>
      <pc:sldChg chg="modAnim">
        <pc:chgData name="Mārtiņš Pakalniņš" userId="e3b03834-da90-4ce4-9647-66cf94cce083" providerId="ADAL" clId="{A348BB59-DE56-4AFA-B9D7-CFB096DA3448}" dt="2025-03-03T19:52:39.265" v="83"/>
        <pc:sldMkLst>
          <pc:docMk/>
          <pc:sldMk cId="261244716" sldId="265"/>
        </pc:sldMkLst>
      </pc:sldChg>
      <pc:sldChg chg="modAnim">
        <pc:chgData name="Mārtiņš Pakalniņš" userId="e3b03834-da90-4ce4-9647-66cf94cce083" providerId="ADAL" clId="{A348BB59-DE56-4AFA-B9D7-CFB096DA3448}" dt="2025-03-03T19:54:18.189" v="111"/>
        <pc:sldMkLst>
          <pc:docMk/>
          <pc:sldMk cId="3630690475" sldId="266"/>
        </pc:sldMkLst>
      </pc:sldChg>
      <pc:sldChg chg="modAnim">
        <pc:chgData name="Mārtiņš Pakalniņš" userId="e3b03834-da90-4ce4-9647-66cf94cce083" providerId="ADAL" clId="{A348BB59-DE56-4AFA-B9D7-CFB096DA3448}" dt="2025-03-03T19:54:23.823" v="112"/>
        <pc:sldMkLst>
          <pc:docMk/>
          <pc:sldMk cId="675035357" sldId="268"/>
        </pc:sldMkLst>
      </pc:sldChg>
      <pc:sldChg chg="modSp mod modAnim">
        <pc:chgData name="Mārtiņš Pakalniņš" userId="e3b03834-da90-4ce4-9647-66cf94cce083" providerId="ADAL" clId="{A348BB59-DE56-4AFA-B9D7-CFB096DA3448}" dt="2025-03-03T19:54:51.823" v="123"/>
        <pc:sldMkLst>
          <pc:docMk/>
          <pc:sldMk cId="4190365436" sldId="269"/>
        </pc:sldMkLst>
        <pc:spChg chg="mod">
          <ac:chgData name="Mārtiņš Pakalniņš" userId="e3b03834-da90-4ce4-9647-66cf94cce083" providerId="ADAL" clId="{A348BB59-DE56-4AFA-B9D7-CFB096DA3448}" dt="2025-03-03T19:46:51.367" v="6"/>
          <ac:spMkLst>
            <pc:docMk/>
            <pc:sldMk cId="4190365436" sldId="269"/>
            <ac:spMk id="2" creationId="{08844036-585B-3F66-43CF-241AD023DE56}"/>
          </ac:spMkLst>
        </pc:spChg>
      </pc:sldChg>
      <pc:sldChg chg="modAnim">
        <pc:chgData name="Mārtiņš Pakalniņš" userId="e3b03834-da90-4ce4-9647-66cf94cce083" providerId="ADAL" clId="{A348BB59-DE56-4AFA-B9D7-CFB096DA3448}" dt="2025-03-03T19:54:14.263" v="110"/>
        <pc:sldMkLst>
          <pc:docMk/>
          <pc:sldMk cId="3171796364" sldId="270"/>
        </pc:sldMkLst>
      </pc:sldChg>
      <pc:sldChg chg="modAnim">
        <pc:chgData name="Mārtiņš Pakalniņš" userId="e3b03834-da90-4ce4-9647-66cf94cce083" providerId="ADAL" clId="{A348BB59-DE56-4AFA-B9D7-CFB096DA3448}" dt="2025-03-03T19:53:10.638" v="85"/>
        <pc:sldMkLst>
          <pc:docMk/>
          <pc:sldMk cId="195795444" sldId="271"/>
        </pc:sldMkLst>
      </pc:sldChg>
      <pc:sldChg chg="modAnim">
        <pc:chgData name="Mārtiņš Pakalniņš" userId="e3b03834-da90-4ce4-9647-66cf94cce083" providerId="ADAL" clId="{A348BB59-DE56-4AFA-B9D7-CFB096DA3448}" dt="2025-03-03T19:53:15.155" v="86"/>
        <pc:sldMkLst>
          <pc:docMk/>
          <pc:sldMk cId="1722964688" sldId="273"/>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Virsraksta slaids">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lv-LV"/>
              <a:t>Rediģēt šablona virsraksta stilu</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v-LV"/>
              <a:t>Noklikšķiniet, lai rediģētu šablona apakšvirsraksta stilu</a:t>
            </a:r>
            <a:endParaRPr lang="en-US" dirty="0"/>
          </a:p>
        </p:txBody>
      </p:sp>
      <p:sp>
        <p:nvSpPr>
          <p:cNvPr id="4" name="Date Placeholder 3"/>
          <p:cNvSpPr>
            <a:spLocks noGrp="1"/>
          </p:cNvSpPr>
          <p:nvPr>
            <p:ph type="dt" sz="half" idx="10"/>
          </p:nvPr>
        </p:nvSpPr>
        <p:spPr/>
        <p:txBody>
          <a:bodyPr/>
          <a:lstStyle/>
          <a:p>
            <a:fld id="{415DBF85-3876-47B7-9CC5-45B1902C1676}" type="datetimeFigureOut">
              <a:rPr lang="lv-LV" smtClean="0"/>
              <a:t>03.03.2025</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C1F784ED-EFB7-4426-BFC0-EEDCA11DB09E}" type="slidenum">
              <a:rPr lang="lv-LV" smtClean="0"/>
              <a:t>‹#›</a:t>
            </a:fld>
            <a:endParaRPr lang="lv-LV"/>
          </a:p>
        </p:txBody>
      </p:sp>
    </p:spTree>
    <p:extLst>
      <p:ext uri="{BB962C8B-B14F-4D97-AF65-F5344CB8AC3E}">
        <p14:creationId xmlns:p14="http://schemas.microsoft.com/office/powerpoint/2010/main" val="11422153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a:t>Rediģēt šablona virsraksta stilu</a:t>
            </a:r>
            <a:endParaRPr lang="en-US" dirty="0"/>
          </a:p>
        </p:txBody>
      </p:sp>
      <p:sp>
        <p:nvSpPr>
          <p:cNvPr id="3" name="Vertical Text Placeholder 2"/>
          <p:cNvSpPr>
            <a:spLocks noGrp="1"/>
          </p:cNvSpPr>
          <p:nvPr>
            <p:ph type="body" orient="vert" idx="1"/>
          </p:nvPr>
        </p:nvSpPr>
        <p:spPr/>
        <p:txBody>
          <a:bodyPr vert="eaVert"/>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4" name="Date Placeholder 3"/>
          <p:cNvSpPr>
            <a:spLocks noGrp="1"/>
          </p:cNvSpPr>
          <p:nvPr>
            <p:ph type="dt" sz="half" idx="10"/>
          </p:nvPr>
        </p:nvSpPr>
        <p:spPr/>
        <p:txBody>
          <a:bodyPr/>
          <a:lstStyle/>
          <a:p>
            <a:fld id="{415DBF85-3876-47B7-9CC5-45B1902C1676}" type="datetimeFigureOut">
              <a:rPr lang="lv-LV" smtClean="0"/>
              <a:t>03.03.2025</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C1F784ED-EFB7-4426-BFC0-EEDCA11DB09E}" type="slidenum">
              <a:rPr lang="lv-LV" smtClean="0"/>
              <a:t>‹#›</a:t>
            </a:fld>
            <a:endParaRPr lang="lv-LV"/>
          </a:p>
        </p:txBody>
      </p:sp>
    </p:spTree>
    <p:extLst>
      <p:ext uri="{BB962C8B-B14F-4D97-AF65-F5344CB8AC3E}">
        <p14:creationId xmlns:p14="http://schemas.microsoft.com/office/powerpoint/2010/main" val="2445675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lv-LV"/>
              <a:t>Rediģēt šablona virsraksta stilu</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4" name="Date Placeholder 3"/>
          <p:cNvSpPr>
            <a:spLocks noGrp="1"/>
          </p:cNvSpPr>
          <p:nvPr>
            <p:ph type="dt" sz="half" idx="10"/>
          </p:nvPr>
        </p:nvSpPr>
        <p:spPr/>
        <p:txBody>
          <a:bodyPr/>
          <a:lstStyle/>
          <a:p>
            <a:fld id="{415DBF85-3876-47B7-9CC5-45B1902C1676}" type="datetimeFigureOut">
              <a:rPr lang="lv-LV" smtClean="0"/>
              <a:t>03.03.2025</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C1F784ED-EFB7-4426-BFC0-EEDCA11DB09E}" type="slidenum">
              <a:rPr lang="lv-LV" smtClean="0"/>
              <a:t>‹#›</a:t>
            </a:fld>
            <a:endParaRPr lang="lv-LV"/>
          </a:p>
        </p:txBody>
      </p:sp>
    </p:spTree>
    <p:extLst>
      <p:ext uri="{BB962C8B-B14F-4D97-AF65-F5344CB8AC3E}">
        <p14:creationId xmlns:p14="http://schemas.microsoft.com/office/powerpoint/2010/main" val="4039143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a:t>Rediģēt šablona virsraksta stilu</a:t>
            </a:r>
            <a:endParaRPr lang="en-US" dirty="0"/>
          </a:p>
        </p:txBody>
      </p:sp>
      <p:sp>
        <p:nvSpPr>
          <p:cNvPr id="3" name="Content Placeholder 2"/>
          <p:cNvSpPr>
            <a:spLocks noGrp="1"/>
          </p:cNvSpPr>
          <p:nvPr>
            <p:ph idx="1"/>
          </p:nvPr>
        </p:nvSpPr>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4" name="Date Placeholder 3"/>
          <p:cNvSpPr>
            <a:spLocks noGrp="1"/>
          </p:cNvSpPr>
          <p:nvPr>
            <p:ph type="dt" sz="half" idx="10"/>
          </p:nvPr>
        </p:nvSpPr>
        <p:spPr/>
        <p:txBody>
          <a:bodyPr/>
          <a:lstStyle/>
          <a:p>
            <a:fld id="{415DBF85-3876-47B7-9CC5-45B1902C1676}" type="datetimeFigureOut">
              <a:rPr lang="lv-LV" smtClean="0"/>
              <a:t>03.03.2025</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C1F784ED-EFB7-4426-BFC0-EEDCA11DB09E}" type="slidenum">
              <a:rPr lang="lv-LV" smtClean="0"/>
              <a:t>‹#›</a:t>
            </a:fld>
            <a:endParaRPr lang="lv-LV"/>
          </a:p>
        </p:txBody>
      </p:sp>
    </p:spTree>
    <p:extLst>
      <p:ext uri="{BB962C8B-B14F-4D97-AF65-F5344CB8AC3E}">
        <p14:creationId xmlns:p14="http://schemas.microsoft.com/office/powerpoint/2010/main" val="1648320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lv-LV"/>
              <a:t>Rediģēt šablona virsraksta stilu</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v-LV"/>
              <a:t>Noklikšķiniet, lai rediģētu šablona teksta stilus</a:t>
            </a:r>
          </a:p>
        </p:txBody>
      </p:sp>
      <p:sp>
        <p:nvSpPr>
          <p:cNvPr id="4" name="Date Placeholder 3"/>
          <p:cNvSpPr>
            <a:spLocks noGrp="1"/>
          </p:cNvSpPr>
          <p:nvPr>
            <p:ph type="dt" sz="half" idx="10"/>
          </p:nvPr>
        </p:nvSpPr>
        <p:spPr/>
        <p:txBody>
          <a:bodyPr/>
          <a:lstStyle/>
          <a:p>
            <a:fld id="{415DBF85-3876-47B7-9CC5-45B1902C1676}" type="datetimeFigureOut">
              <a:rPr lang="lv-LV" smtClean="0"/>
              <a:t>03.03.2025</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C1F784ED-EFB7-4426-BFC0-EEDCA11DB09E}" type="slidenum">
              <a:rPr lang="lv-LV" smtClean="0"/>
              <a:t>‹#›</a:t>
            </a:fld>
            <a:endParaRPr lang="lv-LV"/>
          </a:p>
        </p:txBody>
      </p:sp>
    </p:spTree>
    <p:extLst>
      <p:ext uri="{BB962C8B-B14F-4D97-AF65-F5344CB8AC3E}">
        <p14:creationId xmlns:p14="http://schemas.microsoft.com/office/powerpoint/2010/main" val="1538234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a blok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a:t>Rediģēt šablona virsraksta stilu</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5" name="Date Placeholder 4"/>
          <p:cNvSpPr>
            <a:spLocks noGrp="1"/>
          </p:cNvSpPr>
          <p:nvPr>
            <p:ph type="dt" sz="half" idx="10"/>
          </p:nvPr>
        </p:nvSpPr>
        <p:spPr/>
        <p:txBody>
          <a:bodyPr/>
          <a:lstStyle/>
          <a:p>
            <a:fld id="{415DBF85-3876-47B7-9CC5-45B1902C1676}" type="datetimeFigureOut">
              <a:rPr lang="lv-LV" smtClean="0"/>
              <a:t>03.03.2025</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C1F784ED-EFB7-4426-BFC0-EEDCA11DB09E}" type="slidenum">
              <a:rPr lang="lv-LV" smtClean="0"/>
              <a:t>‹#›</a:t>
            </a:fld>
            <a:endParaRPr lang="lv-LV"/>
          </a:p>
        </p:txBody>
      </p:sp>
    </p:spTree>
    <p:extLst>
      <p:ext uri="{BB962C8B-B14F-4D97-AF65-F5344CB8AC3E}">
        <p14:creationId xmlns:p14="http://schemas.microsoft.com/office/powerpoint/2010/main" val="1463602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lv-LV"/>
              <a:t>Rediģēt šablona virsraksta stilu</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Noklikšķiniet, lai rediģētu šablona teksta stilus</a:t>
            </a:r>
          </a:p>
        </p:txBody>
      </p:sp>
      <p:sp>
        <p:nvSpPr>
          <p:cNvPr id="4" name="Content Placeholder 3"/>
          <p:cNvSpPr>
            <a:spLocks noGrp="1"/>
          </p:cNvSpPr>
          <p:nvPr>
            <p:ph sz="half" idx="2"/>
          </p:nvPr>
        </p:nvSpPr>
        <p:spPr>
          <a:xfrm>
            <a:off x="839788" y="2505075"/>
            <a:ext cx="5157787" cy="368458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Noklikšķiniet, lai rediģētu šablona teksta stilus</a:t>
            </a:r>
          </a:p>
        </p:txBody>
      </p:sp>
      <p:sp>
        <p:nvSpPr>
          <p:cNvPr id="6" name="Content Placeholder 5"/>
          <p:cNvSpPr>
            <a:spLocks noGrp="1"/>
          </p:cNvSpPr>
          <p:nvPr>
            <p:ph sz="quarter" idx="4"/>
          </p:nvPr>
        </p:nvSpPr>
        <p:spPr>
          <a:xfrm>
            <a:off x="6172200" y="2505075"/>
            <a:ext cx="5183188" cy="368458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7" name="Date Placeholder 6"/>
          <p:cNvSpPr>
            <a:spLocks noGrp="1"/>
          </p:cNvSpPr>
          <p:nvPr>
            <p:ph type="dt" sz="half" idx="10"/>
          </p:nvPr>
        </p:nvSpPr>
        <p:spPr/>
        <p:txBody>
          <a:bodyPr/>
          <a:lstStyle/>
          <a:p>
            <a:fld id="{415DBF85-3876-47B7-9CC5-45B1902C1676}" type="datetimeFigureOut">
              <a:rPr lang="lv-LV" smtClean="0"/>
              <a:t>03.03.2025</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C1F784ED-EFB7-4426-BFC0-EEDCA11DB09E}" type="slidenum">
              <a:rPr lang="lv-LV" smtClean="0"/>
              <a:t>‹#›</a:t>
            </a:fld>
            <a:endParaRPr lang="lv-LV"/>
          </a:p>
        </p:txBody>
      </p:sp>
    </p:spTree>
    <p:extLst>
      <p:ext uri="{BB962C8B-B14F-4D97-AF65-F5344CB8AC3E}">
        <p14:creationId xmlns:p14="http://schemas.microsoft.com/office/powerpoint/2010/main" val="4146595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a:t>Rediģēt šablona virsraksta stilu</a:t>
            </a:r>
            <a:endParaRPr lang="en-US" dirty="0"/>
          </a:p>
        </p:txBody>
      </p:sp>
      <p:sp>
        <p:nvSpPr>
          <p:cNvPr id="3" name="Date Placeholder 2"/>
          <p:cNvSpPr>
            <a:spLocks noGrp="1"/>
          </p:cNvSpPr>
          <p:nvPr>
            <p:ph type="dt" sz="half" idx="10"/>
          </p:nvPr>
        </p:nvSpPr>
        <p:spPr/>
        <p:txBody>
          <a:bodyPr/>
          <a:lstStyle/>
          <a:p>
            <a:fld id="{415DBF85-3876-47B7-9CC5-45B1902C1676}" type="datetimeFigureOut">
              <a:rPr lang="lv-LV" smtClean="0"/>
              <a:t>03.03.2025</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C1F784ED-EFB7-4426-BFC0-EEDCA11DB09E}" type="slidenum">
              <a:rPr lang="lv-LV" smtClean="0"/>
              <a:t>‹#›</a:t>
            </a:fld>
            <a:endParaRPr lang="lv-LV"/>
          </a:p>
        </p:txBody>
      </p:sp>
    </p:spTree>
    <p:extLst>
      <p:ext uri="{BB962C8B-B14F-4D97-AF65-F5344CB8AC3E}">
        <p14:creationId xmlns:p14="http://schemas.microsoft.com/office/powerpoint/2010/main" val="10137734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5DBF85-3876-47B7-9CC5-45B1902C1676}" type="datetimeFigureOut">
              <a:rPr lang="lv-LV" smtClean="0"/>
              <a:t>03.03.2025</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C1F784ED-EFB7-4426-BFC0-EEDCA11DB09E}" type="slidenum">
              <a:rPr lang="lv-LV" smtClean="0"/>
              <a:t>‹#›</a:t>
            </a:fld>
            <a:endParaRPr lang="lv-LV"/>
          </a:p>
        </p:txBody>
      </p:sp>
    </p:spTree>
    <p:extLst>
      <p:ext uri="{BB962C8B-B14F-4D97-AF65-F5344CB8AC3E}">
        <p14:creationId xmlns:p14="http://schemas.microsoft.com/office/powerpoint/2010/main" val="1079412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turs ar parakstu">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lv-LV"/>
              <a:t>Rediģēt šablona virsraksta stilu</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a:t>Noklikšķiniet, lai rediģētu šablona teksta stilus</a:t>
            </a:r>
          </a:p>
        </p:txBody>
      </p:sp>
      <p:sp>
        <p:nvSpPr>
          <p:cNvPr id="5" name="Date Placeholder 4"/>
          <p:cNvSpPr>
            <a:spLocks noGrp="1"/>
          </p:cNvSpPr>
          <p:nvPr>
            <p:ph type="dt" sz="half" idx="10"/>
          </p:nvPr>
        </p:nvSpPr>
        <p:spPr/>
        <p:txBody>
          <a:bodyPr/>
          <a:lstStyle/>
          <a:p>
            <a:fld id="{415DBF85-3876-47B7-9CC5-45B1902C1676}" type="datetimeFigureOut">
              <a:rPr lang="lv-LV" smtClean="0"/>
              <a:t>03.03.2025</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C1F784ED-EFB7-4426-BFC0-EEDCA11DB09E}" type="slidenum">
              <a:rPr lang="lv-LV" smtClean="0"/>
              <a:t>‹#›</a:t>
            </a:fld>
            <a:endParaRPr lang="lv-LV"/>
          </a:p>
        </p:txBody>
      </p:sp>
    </p:spTree>
    <p:extLst>
      <p:ext uri="{BB962C8B-B14F-4D97-AF65-F5344CB8AC3E}">
        <p14:creationId xmlns:p14="http://schemas.microsoft.com/office/powerpoint/2010/main" val="2584677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ttēls ar parakstu">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lv-LV"/>
              <a:t>Rediģēt šablona virsraksta stilu</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lv-LV"/>
              <a:t>Noklikšķiniet uz ikonas, lai pievienotu attēlu</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a:t>Noklikšķiniet, lai rediģētu šablona teksta stilus</a:t>
            </a:r>
          </a:p>
        </p:txBody>
      </p:sp>
      <p:sp>
        <p:nvSpPr>
          <p:cNvPr id="5" name="Date Placeholder 4"/>
          <p:cNvSpPr>
            <a:spLocks noGrp="1"/>
          </p:cNvSpPr>
          <p:nvPr>
            <p:ph type="dt" sz="half" idx="10"/>
          </p:nvPr>
        </p:nvSpPr>
        <p:spPr/>
        <p:txBody>
          <a:bodyPr/>
          <a:lstStyle/>
          <a:p>
            <a:fld id="{415DBF85-3876-47B7-9CC5-45B1902C1676}" type="datetimeFigureOut">
              <a:rPr lang="lv-LV" smtClean="0"/>
              <a:t>03.03.2025</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C1F784ED-EFB7-4426-BFC0-EEDCA11DB09E}" type="slidenum">
              <a:rPr lang="lv-LV" smtClean="0"/>
              <a:t>‹#›</a:t>
            </a:fld>
            <a:endParaRPr lang="lv-LV"/>
          </a:p>
        </p:txBody>
      </p:sp>
    </p:spTree>
    <p:extLst>
      <p:ext uri="{BB962C8B-B14F-4D97-AF65-F5344CB8AC3E}">
        <p14:creationId xmlns:p14="http://schemas.microsoft.com/office/powerpoint/2010/main" val="2647410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lv-LV"/>
              <a:t>Rediģēt šablona virsraksta stilu</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5DBF85-3876-47B7-9CC5-45B1902C1676}" type="datetimeFigureOut">
              <a:rPr lang="lv-LV" smtClean="0"/>
              <a:t>03.03.2025</a:t>
            </a:fld>
            <a:endParaRPr lang="lv-LV"/>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784ED-EFB7-4426-BFC0-EEDCA11DB09E}" type="slidenum">
              <a:rPr lang="lv-LV" smtClean="0"/>
              <a:t>‹#›</a:t>
            </a:fld>
            <a:endParaRPr lang="lv-LV"/>
          </a:p>
        </p:txBody>
      </p:sp>
    </p:spTree>
    <p:extLst>
      <p:ext uri="{BB962C8B-B14F-4D97-AF65-F5344CB8AC3E}">
        <p14:creationId xmlns:p14="http://schemas.microsoft.com/office/powerpoint/2010/main" val="3714440170"/>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invest@riga.lv"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mailto:invest@riga.l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046312B1-6A7F-65B0-52B2-E025D2834337}"/>
              </a:ext>
            </a:extLst>
          </p:cNvPr>
          <p:cNvSpPr>
            <a:spLocks noGrp="1"/>
          </p:cNvSpPr>
          <p:nvPr>
            <p:ph type="ctrTitle"/>
          </p:nvPr>
        </p:nvSpPr>
        <p:spPr>
          <a:xfrm>
            <a:off x="1524000" y="1684426"/>
            <a:ext cx="9144000" cy="4391634"/>
          </a:xfrm>
        </p:spPr>
        <p:txBody>
          <a:bodyPr>
            <a:normAutofit fontScale="90000"/>
          </a:bodyPr>
          <a:lstStyle/>
          <a:p>
            <a:r>
              <a:rPr lang="lv-LV" dirty="0">
                <a:latin typeface="Times New Roman" panose="02020603050405020304" pitchFamily="18" charset="0"/>
                <a:cs typeface="Times New Roman" panose="02020603050405020304" pitchFamily="18" charset="0"/>
              </a:rPr>
              <a:t>Rīgas jaunuzņēmumu akceleratoru un inkubatoru atbalsta programma</a:t>
            </a:r>
            <a:br>
              <a:rPr lang="lv-LV" dirty="0">
                <a:latin typeface="Times New Roman" panose="02020603050405020304" pitchFamily="18" charset="0"/>
                <a:cs typeface="Times New Roman" panose="02020603050405020304" pitchFamily="18" charset="0"/>
              </a:rPr>
            </a:br>
            <a:br>
              <a:rPr lang="lv-LV" dirty="0">
                <a:latin typeface="Times New Roman" panose="02020603050405020304" pitchFamily="18" charset="0"/>
                <a:cs typeface="Times New Roman" panose="02020603050405020304" pitchFamily="18" charset="0"/>
              </a:rPr>
            </a:br>
            <a:br>
              <a:rPr lang="lv-LV" dirty="0">
                <a:latin typeface="Times New Roman" panose="02020603050405020304" pitchFamily="18" charset="0"/>
                <a:cs typeface="Times New Roman" panose="02020603050405020304" pitchFamily="18" charset="0"/>
              </a:rPr>
            </a:br>
            <a:r>
              <a:rPr lang="lv-LV" sz="3100" dirty="0">
                <a:latin typeface="Times New Roman" panose="02020603050405020304" pitchFamily="18" charset="0"/>
                <a:cs typeface="Times New Roman" panose="02020603050405020304" pitchFamily="18" charset="0"/>
              </a:rPr>
              <a:t>liveriga.com – par mums – līdzfinansējuma programmas</a:t>
            </a:r>
            <a:endParaRPr lang="lv-LV"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68680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C44156F9-5EFF-66FB-3645-2AB4568BD994}"/>
              </a:ext>
            </a:extLst>
          </p:cNvPr>
          <p:cNvSpPr>
            <a:spLocks noGrp="1"/>
          </p:cNvSpPr>
          <p:nvPr>
            <p:ph type="title"/>
          </p:nvPr>
        </p:nvSpPr>
        <p:spPr/>
        <p:txBody>
          <a:bodyPr/>
          <a:lstStyle/>
          <a:p>
            <a:r>
              <a:rPr lang="lv-LV" dirty="0">
                <a:latin typeface="Times New Roman" panose="02020603050405020304" pitchFamily="18" charset="0"/>
                <a:cs typeface="Times New Roman" panose="02020603050405020304" pitchFamily="18" charset="0"/>
              </a:rPr>
              <a:t>Pieteikuma iesniegšana</a:t>
            </a:r>
          </a:p>
        </p:txBody>
      </p:sp>
      <p:sp>
        <p:nvSpPr>
          <p:cNvPr id="3" name="Satura vietturis 2">
            <a:extLst>
              <a:ext uri="{FF2B5EF4-FFF2-40B4-BE49-F238E27FC236}">
                <a16:creationId xmlns:a16="http://schemas.microsoft.com/office/drawing/2014/main" id="{551728EF-3BF9-1219-1ED4-2182C1E0097C}"/>
              </a:ext>
            </a:extLst>
          </p:cNvPr>
          <p:cNvSpPr>
            <a:spLocks noGrp="1"/>
          </p:cNvSpPr>
          <p:nvPr>
            <p:ph idx="1"/>
          </p:nvPr>
        </p:nvSpPr>
        <p:spPr>
          <a:xfrm>
            <a:off x="838200" y="1623701"/>
            <a:ext cx="10515600" cy="4741270"/>
          </a:xfrm>
        </p:spPr>
        <p:txBody>
          <a:bodyPr>
            <a:normAutofit/>
          </a:bodyPr>
          <a:lstStyle/>
          <a:p>
            <a:r>
              <a:rPr lang="lv-LV" sz="2400" dirty="0">
                <a:effectLst/>
                <a:latin typeface="Times New Roman" panose="02020603050405020304" pitchFamily="18" charset="0"/>
                <a:ea typeface="Times New Roman" panose="02020603050405020304" pitchFamily="18" charset="0"/>
                <a:cs typeface="Times New Roman" panose="02020603050405020304" pitchFamily="18" charset="0"/>
              </a:rPr>
              <a:t>Pieteikumam jābūt parakstītam ar drošu elektronisko parakstu</a:t>
            </a:r>
          </a:p>
          <a:p>
            <a:r>
              <a:rPr lang="lv-LV" sz="2400" dirty="0">
                <a:latin typeface="Times New Roman" panose="02020603050405020304" pitchFamily="18" charset="0"/>
                <a:ea typeface="Times New Roman" panose="02020603050405020304" pitchFamily="18" charset="0"/>
                <a:cs typeface="Times New Roman" panose="02020603050405020304" pitchFamily="18" charset="0"/>
              </a:rPr>
              <a:t>Vislabāk: </a:t>
            </a:r>
            <a:r>
              <a:rPr lang="lv-LV" sz="2400" dirty="0" err="1">
                <a:latin typeface="Times New Roman" panose="02020603050405020304" pitchFamily="18" charset="0"/>
                <a:ea typeface="Times New Roman" panose="02020603050405020304" pitchFamily="18" charset="0"/>
                <a:cs typeface="Times New Roman" panose="02020603050405020304" pitchFamily="18" charset="0"/>
              </a:rPr>
              <a:t>sazipot</a:t>
            </a:r>
            <a:r>
              <a:rPr lang="lv-LV" sz="2400" dirty="0">
                <a:latin typeface="Times New Roman" panose="02020603050405020304" pitchFamily="18" charset="0"/>
                <a:ea typeface="Times New Roman" panose="02020603050405020304" pitchFamily="18" charset="0"/>
                <a:cs typeface="Times New Roman" panose="02020603050405020304" pitchFamily="18" charset="0"/>
              </a:rPr>
              <a:t> visus failus vienā </a:t>
            </a:r>
            <a:r>
              <a:rPr lang="lv-LV" sz="2400" dirty="0" err="1">
                <a:latin typeface="Times New Roman" panose="02020603050405020304" pitchFamily="18" charset="0"/>
                <a:ea typeface="Times New Roman" panose="02020603050405020304" pitchFamily="18" charset="0"/>
                <a:cs typeface="Times New Roman" panose="02020603050405020304" pitchFamily="18" charset="0"/>
              </a:rPr>
              <a:t>zip</a:t>
            </a:r>
            <a:r>
              <a:rPr lang="lv-LV" sz="2400" dirty="0">
                <a:latin typeface="Times New Roman" panose="02020603050405020304" pitchFamily="18" charset="0"/>
                <a:ea typeface="Times New Roman" panose="02020603050405020304" pitchFamily="18" charset="0"/>
                <a:cs typeface="Times New Roman" panose="02020603050405020304" pitchFamily="18" charset="0"/>
              </a:rPr>
              <a:t> failā, to parakstīt un pievienot </a:t>
            </a:r>
            <a:r>
              <a:rPr lang="lv-LV" sz="2400" dirty="0" err="1">
                <a:latin typeface="Times New Roman" panose="02020603050405020304" pitchFamily="18" charset="0"/>
                <a:ea typeface="Times New Roman" panose="02020603050405020304" pitchFamily="18" charset="0"/>
                <a:cs typeface="Times New Roman" panose="02020603050405020304" pitchFamily="18" charset="0"/>
              </a:rPr>
              <a:t>epastam</a:t>
            </a:r>
            <a:r>
              <a:rPr lang="lv-LV" sz="2400" dirty="0">
                <a:latin typeface="Times New Roman" panose="02020603050405020304" pitchFamily="18" charset="0"/>
                <a:ea typeface="Times New Roman" panose="02020603050405020304" pitchFamily="18" charset="0"/>
                <a:cs typeface="Times New Roman" panose="02020603050405020304" pitchFamily="18" charset="0"/>
              </a:rPr>
              <a:t> kā pielikumu</a:t>
            </a:r>
          </a:p>
          <a:p>
            <a:r>
              <a:rPr lang="lv-LV" sz="2400" dirty="0">
                <a:effectLst/>
                <a:latin typeface="Times New Roman" panose="02020603050405020304" pitchFamily="18" charset="0"/>
                <a:ea typeface="Times New Roman" panose="02020603050405020304" pitchFamily="18" charset="0"/>
                <a:cs typeface="Times New Roman" panose="02020603050405020304" pitchFamily="18" charset="0"/>
              </a:rPr>
              <a:t>Konkursa pieteikums iesniedzams Aģentūrā, elektroniskā veidā, nosūtot to uz elektroniskā pasta adresi </a:t>
            </a:r>
            <a:r>
              <a:rPr lang="lv-LV" sz="2400" dirty="0">
                <a:effectLst/>
                <a:latin typeface="Times New Roman" panose="02020603050405020304" pitchFamily="18" charset="0"/>
                <a:ea typeface="Times New Roman" panose="02020603050405020304" pitchFamily="18" charset="0"/>
                <a:cs typeface="Times New Roman" panose="02020603050405020304" pitchFamily="18" charset="0"/>
                <a:hlinkClick r:id="rId2"/>
              </a:rPr>
              <a:t>invest@riga.lv</a:t>
            </a:r>
            <a:endParaRPr lang="lv-LV"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lv-LV" sz="2400" dirty="0">
                <a:effectLst/>
                <a:latin typeface="Times New Roman" panose="02020603050405020304" pitchFamily="18" charset="0"/>
                <a:ea typeface="Times New Roman" panose="02020603050405020304" pitchFamily="18" charset="0"/>
                <a:cs typeface="Times New Roman" panose="02020603050405020304" pitchFamily="18" charset="0"/>
              </a:rPr>
              <a:t>līdz 2025. gada 16. marta plkst. 23:59:59</a:t>
            </a:r>
            <a:r>
              <a:rPr lang="lv-LV" sz="2400" baseline="30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lv-LV" sz="2400" dirty="0">
                <a:effectLst/>
                <a:latin typeface="Times New Roman" panose="02020603050405020304" pitchFamily="18" charset="0"/>
                <a:ea typeface="Times New Roman" panose="02020603050405020304" pitchFamily="18" charset="0"/>
                <a:cs typeface="Times New Roman" panose="02020603050405020304" pitchFamily="18" charset="0"/>
              </a:rPr>
              <a:t>(pēc Latvijas laika)</a:t>
            </a:r>
          </a:p>
          <a:p>
            <a:r>
              <a:rPr lang="lv-LV" sz="2400" dirty="0">
                <a:effectLst/>
                <a:latin typeface="Times New Roman" panose="02020603050405020304" pitchFamily="18" charset="0"/>
                <a:ea typeface="Times New Roman" panose="02020603050405020304" pitchFamily="18" charset="0"/>
                <a:cs typeface="Times New Roman" panose="02020603050405020304" pitchFamily="18" charset="0"/>
              </a:rPr>
              <a:t>Par iesniegtu pieteikums tiek uzskatīts tā saņemšanas, nevis nosūtīšanas brīdī.</a:t>
            </a:r>
          </a:p>
          <a:p>
            <a:r>
              <a:rPr lang="lv-LV" sz="2400" dirty="0">
                <a:latin typeface="Times New Roman" panose="02020603050405020304" pitchFamily="18" charset="0"/>
                <a:ea typeface="Times New Roman" panose="02020603050405020304" pitchFamily="18" charset="0"/>
                <a:cs typeface="Times New Roman" panose="02020603050405020304" pitchFamily="18" charset="0"/>
              </a:rPr>
              <a:t>Pieteikumu papildināšana vai labošana pēc šī termiņa nav iespējama.</a:t>
            </a:r>
          </a:p>
          <a:p>
            <a:r>
              <a:rPr lang="lv-LV" sz="2400" dirty="0">
                <a:latin typeface="Times New Roman" panose="02020603050405020304" pitchFamily="18" charset="0"/>
                <a:ea typeface="Times New Roman" panose="02020603050405020304" pitchFamily="18" charset="0"/>
                <a:cs typeface="Times New Roman" panose="02020603050405020304" pitchFamily="18" charset="0"/>
              </a:rPr>
              <a:t>Pieteikumi, kas tiks iesniegti vēlāk, netiks izvērtēti.</a:t>
            </a:r>
          </a:p>
          <a:p>
            <a:r>
              <a:rPr lang="lv-LV" sz="2400" dirty="0">
                <a:latin typeface="Times New Roman" panose="02020603050405020304" pitchFamily="18" charset="0"/>
                <a:ea typeface="Times New Roman" panose="02020603050405020304" pitchFamily="18" charset="0"/>
                <a:cs typeface="Times New Roman" panose="02020603050405020304" pitchFamily="18" charset="0"/>
              </a:rPr>
              <a:t>I</a:t>
            </a:r>
            <a:r>
              <a:rPr lang="lv-LV" sz="2400" dirty="0">
                <a:effectLst/>
                <a:latin typeface="Times New Roman" panose="02020603050405020304" pitchFamily="18" charset="0"/>
                <a:ea typeface="Times New Roman" panose="02020603050405020304" pitchFamily="18" charset="0"/>
                <a:cs typeface="Times New Roman" panose="02020603050405020304" pitchFamily="18" charset="0"/>
              </a:rPr>
              <a:t>esniedzot pieteikumu, pretendents piekrīt visiem nolikuma noteikumiem un ir atbildīgs par pieteikumā norādīto ziņu patiesumu.</a:t>
            </a:r>
          </a:p>
          <a:p>
            <a:endParaRPr lang="lv-LV"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1503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2833C269-46B5-EA3F-706F-87A2E095A5B2}"/>
              </a:ext>
            </a:extLst>
          </p:cNvPr>
          <p:cNvSpPr>
            <a:spLocks noGrp="1"/>
          </p:cNvSpPr>
          <p:nvPr>
            <p:ph type="title"/>
          </p:nvPr>
        </p:nvSpPr>
        <p:spPr/>
        <p:txBody>
          <a:bodyPr/>
          <a:lstStyle/>
          <a:p>
            <a:r>
              <a:rPr lang="lv-LV" dirty="0">
                <a:latin typeface="Times New Roman" panose="02020603050405020304" pitchFamily="18" charset="0"/>
                <a:cs typeface="Times New Roman" panose="02020603050405020304" pitchFamily="18" charset="0"/>
              </a:rPr>
              <a:t>Vērtēšana</a:t>
            </a:r>
          </a:p>
        </p:txBody>
      </p:sp>
      <p:sp>
        <p:nvSpPr>
          <p:cNvPr id="3" name="Satura vietturis 2">
            <a:extLst>
              <a:ext uri="{FF2B5EF4-FFF2-40B4-BE49-F238E27FC236}">
                <a16:creationId xmlns:a16="http://schemas.microsoft.com/office/drawing/2014/main" id="{042B37E8-F61C-FC21-EEC2-BD46C8B2D085}"/>
              </a:ext>
            </a:extLst>
          </p:cNvPr>
          <p:cNvSpPr>
            <a:spLocks noGrp="1"/>
          </p:cNvSpPr>
          <p:nvPr>
            <p:ph idx="1"/>
          </p:nvPr>
        </p:nvSpPr>
        <p:spPr/>
        <p:txBody>
          <a:bodyPr>
            <a:normAutofit lnSpcReduction="10000"/>
          </a:bodyPr>
          <a:lstStyle/>
          <a:p>
            <a:r>
              <a:rPr lang="lv-LV" dirty="0">
                <a:latin typeface="Times New Roman" panose="02020603050405020304" pitchFamily="18" charset="0"/>
                <a:cs typeface="Times New Roman" panose="02020603050405020304" pitchFamily="18" charset="0"/>
              </a:rPr>
              <a:t>Administratīvie kritēriji</a:t>
            </a:r>
          </a:p>
          <a:p>
            <a:r>
              <a:rPr lang="lv-LV" dirty="0">
                <a:latin typeface="Times New Roman" panose="02020603050405020304" pitchFamily="18" charset="0"/>
                <a:cs typeface="Times New Roman" panose="02020603050405020304" pitchFamily="18" charset="0"/>
              </a:rPr>
              <a:t>Kvalitatīvie kritēriji</a:t>
            </a:r>
          </a:p>
          <a:p>
            <a:r>
              <a:rPr lang="lv-LV" dirty="0">
                <a:latin typeface="Times New Roman" panose="02020603050405020304" pitchFamily="18" charset="0"/>
                <a:cs typeface="Times New Roman" panose="02020603050405020304" pitchFamily="18" charset="0"/>
              </a:rPr>
              <a:t>Sakārtojam pieteikumus secīgi pēc punktiem, piešķir finansējumu, kamēr budžets izsmelts</a:t>
            </a:r>
          </a:p>
          <a:p>
            <a:r>
              <a:rPr lang="lv-LV" dirty="0">
                <a:latin typeface="Times New Roman" panose="02020603050405020304" pitchFamily="18" charset="0"/>
                <a:cs typeface="Times New Roman" panose="02020603050405020304" pitchFamily="18" charset="0"/>
              </a:rPr>
              <a:t>Beidzamajam piedāvā daļēju finansējumu. Ja atsakās – piedāvājam nākošajam</a:t>
            </a:r>
          </a:p>
          <a:p>
            <a:r>
              <a:rPr lang="lv-LV" dirty="0">
                <a:latin typeface="Times New Roman" panose="02020603050405020304" pitchFamily="18" charset="0"/>
                <a:cs typeface="Times New Roman" panose="02020603050405020304" pitchFamily="18" charset="0"/>
              </a:rPr>
              <a:t>Komisija tiesīga pirms lēmuma pieņemšanas pieprasīt no pretendenta papildus skaidrojumu par pieteikumā ietverto informāciju</a:t>
            </a:r>
          </a:p>
          <a:p>
            <a:r>
              <a:rPr lang="lv-LV" dirty="0">
                <a:latin typeface="Times New Roman" panose="02020603050405020304" pitchFamily="18" charset="0"/>
                <a:cs typeface="Times New Roman" panose="02020603050405020304" pitchFamily="18" charset="0"/>
              </a:rPr>
              <a:t>Komisija lēmumu par atbalsta piešķiršanu pieņem ne vēlāk kā līdz 2025. gada 31. maijam.</a:t>
            </a:r>
          </a:p>
          <a:p>
            <a:endParaRPr lang="lv-LV" dirty="0">
              <a:latin typeface="Times New Roman" panose="02020603050405020304" pitchFamily="18" charset="0"/>
              <a:cs typeface="Times New Roman" panose="02020603050405020304" pitchFamily="18" charset="0"/>
            </a:endParaRPr>
          </a:p>
          <a:p>
            <a:endParaRPr lang="lv-LV"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32999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1F06FD77-8A16-FD48-D1B9-0A30B3FC5D29}"/>
              </a:ext>
            </a:extLst>
          </p:cNvPr>
          <p:cNvSpPr>
            <a:spLocks noGrp="1"/>
          </p:cNvSpPr>
          <p:nvPr>
            <p:ph type="title"/>
          </p:nvPr>
        </p:nvSpPr>
        <p:spPr>
          <a:xfrm>
            <a:off x="838200" y="12952"/>
            <a:ext cx="10515600" cy="1325563"/>
          </a:xfrm>
        </p:spPr>
        <p:txBody>
          <a:bodyPr/>
          <a:lstStyle/>
          <a:p>
            <a:r>
              <a:rPr lang="lv-LV" dirty="0">
                <a:latin typeface="Times New Roman" panose="02020603050405020304" pitchFamily="18" charset="0"/>
                <a:cs typeface="Times New Roman" panose="02020603050405020304" pitchFamily="18" charset="0"/>
              </a:rPr>
              <a:t>Pretendenta pienākumi</a:t>
            </a:r>
          </a:p>
        </p:txBody>
      </p:sp>
      <p:sp>
        <p:nvSpPr>
          <p:cNvPr id="3" name="Satura vietturis 2">
            <a:extLst>
              <a:ext uri="{FF2B5EF4-FFF2-40B4-BE49-F238E27FC236}">
                <a16:creationId xmlns:a16="http://schemas.microsoft.com/office/drawing/2014/main" id="{28700698-66A6-EBAA-28DA-4C9789CE1540}"/>
              </a:ext>
            </a:extLst>
          </p:cNvPr>
          <p:cNvSpPr>
            <a:spLocks noGrp="1"/>
          </p:cNvSpPr>
          <p:nvPr>
            <p:ph idx="1"/>
          </p:nvPr>
        </p:nvSpPr>
        <p:spPr>
          <a:xfrm>
            <a:off x="838200" y="1338514"/>
            <a:ext cx="10515600" cy="5310113"/>
          </a:xfrm>
        </p:spPr>
        <p:txBody>
          <a:bodyPr>
            <a:normAutofit fontScale="92500" lnSpcReduction="10000"/>
          </a:bodyPr>
          <a:lstStyle/>
          <a:p>
            <a:r>
              <a:rPr lang="lv-LV" dirty="0">
                <a:latin typeface="Times New Roman" panose="02020603050405020304" pitchFamily="18" charset="0"/>
                <a:cs typeface="Times New Roman" panose="02020603050405020304" pitchFamily="18" charset="0"/>
              </a:rPr>
              <a:t>Pretendentam, kurš piedalās konkursā kā biznesa </a:t>
            </a:r>
            <a:r>
              <a:rPr lang="lv-LV" u="sng" dirty="0">
                <a:latin typeface="Times New Roman" panose="02020603050405020304" pitchFamily="18" charset="0"/>
                <a:cs typeface="Times New Roman" panose="02020603050405020304" pitchFamily="18" charset="0"/>
              </a:rPr>
              <a:t>inkubators</a:t>
            </a:r>
            <a:r>
              <a:rPr lang="lv-LV" dirty="0">
                <a:latin typeface="Times New Roman" panose="02020603050405020304" pitchFamily="18" charset="0"/>
                <a:cs typeface="Times New Roman" panose="02020603050405020304" pitchFamily="18" charset="0"/>
              </a:rPr>
              <a:t>, 10 kalendāro mēnešu laikā no finansējuma saņemšanas ir jānodrošina darbs ar 2 - 5 jaunām komandām, sekmējot to attīstību tik tālu, lai dabā tiktu izgatavots </a:t>
            </a:r>
            <a:r>
              <a:rPr lang="lv-LV" u="sng" dirty="0">
                <a:latin typeface="Times New Roman" panose="02020603050405020304" pitchFamily="18" charset="0"/>
                <a:cs typeface="Times New Roman" panose="02020603050405020304" pitchFamily="18" charset="0"/>
              </a:rPr>
              <a:t>funkcionējošs prototips</a:t>
            </a:r>
            <a:r>
              <a:rPr lang="lv-LV" dirty="0">
                <a:latin typeface="Times New Roman" panose="02020603050405020304" pitchFamily="18" charset="0"/>
                <a:cs typeface="Times New Roman" panose="02020603050405020304" pitchFamily="18" charset="0"/>
              </a:rPr>
              <a:t>.</a:t>
            </a:r>
          </a:p>
          <a:p>
            <a:endParaRPr lang="lv-LV" dirty="0">
              <a:latin typeface="Times New Roman" panose="02020603050405020304" pitchFamily="18" charset="0"/>
              <a:cs typeface="Times New Roman" panose="02020603050405020304" pitchFamily="18" charset="0"/>
            </a:endParaRPr>
          </a:p>
          <a:p>
            <a:r>
              <a:rPr lang="lv-LV" dirty="0">
                <a:latin typeface="Times New Roman" panose="02020603050405020304" pitchFamily="18" charset="0"/>
                <a:cs typeface="Times New Roman" panose="02020603050405020304" pitchFamily="18" charset="0"/>
              </a:rPr>
              <a:t>Pretendentam, kurš piedalās konkursā kā biznesa </a:t>
            </a:r>
            <a:r>
              <a:rPr lang="lv-LV" u="sng" dirty="0">
                <a:latin typeface="Times New Roman" panose="02020603050405020304" pitchFamily="18" charset="0"/>
                <a:cs typeface="Times New Roman" panose="02020603050405020304" pitchFamily="18" charset="0"/>
              </a:rPr>
              <a:t>akcelerators</a:t>
            </a:r>
            <a:r>
              <a:rPr lang="lv-LV" dirty="0">
                <a:latin typeface="Times New Roman" panose="02020603050405020304" pitchFamily="18" charset="0"/>
                <a:cs typeface="Times New Roman" panose="02020603050405020304" pitchFamily="18" charset="0"/>
              </a:rPr>
              <a:t>, 18 kalendāro mēnešu laikā no finansējuma saņemšanas ir jānodrošina darbs ar 2 - 5 jaunām komandām, sekmējot to attīstību tik tālu, lai biznesa idejai tiktu saņemtas papildus </a:t>
            </a:r>
            <a:r>
              <a:rPr lang="lv-LV" u="sng" dirty="0">
                <a:latin typeface="Times New Roman" panose="02020603050405020304" pitchFamily="18" charset="0"/>
                <a:cs typeface="Times New Roman" panose="02020603050405020304" pitchFamily="18" charset="0"/>
              </a:rPr>
              <a:t>ārējas finanšu investīcijas </a:t>
            </a:r>
            <a:r>
              <a:rPr lang="lv-LV" dirty="0">
                <a:latin typeface="Times New Roman" panose="02020603050405020304" pitchFamily="18" charset="0"/>
                <a:cs typeface="Times New Roman" panose="02020603050405020304" pitchFamily="18" charset="0"/>
              </a:rPr>
              <a:t>(granti, balvas, privātu investoru ieguldījums u.tml.) vismaz 1000,- euro apmērā. Paša akceleratora finansējums netiek uzskatīts kā šī nosacījuma izpilde.</a:t>
            </a:r>
          </a:p>
          <a:p>
            <a:endParaRPr lang="lv-LV" dirty="0">
              <a:latin typeface="Times New Roman" panose="02020603050405020304" pitchFamily="18" charset="0"/>
              <a:cs typeface="Times New Roman" panose="02020603050405020304" pitchFamily="18" charset="0"/>
            </a:endParaRPr>
          </a:p>
          <a:p>
            <a:r>
              <a:rPr lang="lv-LV" dirty="0">
                <a:latin typeface="Times New Roman" panose="02020603050405020304" pitchFamily="18" charset="0"/>
                <a:cs typeface="Times New Roman" panose="02020603050405020304" pitchFamily="18" charset="0"/>
              </a:rPr>
              <a:t>Beidzamajam atbalsta saņēmējam (iespējams nesaņems atbalstu pilnā apmērā) attiecīgi sasniedzamie mērķi ir proporcionāli mazāki.</a:t>
            </a:r>
          </a:p>
          <a:p>
            <a:endParaRPr lang="lv-LV"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1796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46A7EB5A-9D27-9FF4-3327-F4FCD2266F22}"/>
              </a:ext>
            </a:extLst>
          </p:cNvPr>
          <p:cNvSpPr>
            <a:spLocks noGrp="1"/>
          </p:cNvSpPr>
          <p:nvPr>
            <p:ph type="title"/>
          </p:nvPr>
        </p:nvSpPr>
        <p:spPr>
          <a:xfrm>
            <a:off x="838200" y="298138"/>
            <a:ext cx="10515600" cy="1325563"/>
          </a:xfrm>
        </p:spPr>
        <p:txBody>
          <a:bodyPr/>
          <a:lstStyle/>
          <a:p>
            <a:r>
              <a:rPr lang="lv-LV" dirty="0">
                <a:latin typeface="Times New Roman" panose="02020603050405020304" pitchFamily="18" charset="0"/>
                <a:cs typeface="Times New Roman" panose="02020603050405020304" pitchFamily="18" charset="0"/>
              </a:rPr>
              <a:t>Atskaite</a:t>
            </a:r>
          </a:p>
        </p:txBody>
      </p:sp>
      <p:sp>
        <p:nvSpPr>
          <p:cNvPr id="3" name="Satura vietturis 2">
            <a:extLst>
              <a:ext uri="{FF2B5EF4-FFF2-40B4-BE49-F238E27FC236}">
                <a16:creationId xmlns:a16="http://schemas.microsoft.com/office/drawing/2014/main" id="{689943B6-D1CF-AC18-F887-0CEAAC1606D4}"/>
              </a:ext>
            </a:extLst>
          </p:cNvPr>
          <p:cNvSpPr>
            <a:spLocks noGrp="1"/>
          </p:cNvSpPr>
          <p:nvPr>
            <p:ph idx="1"/>
          </p:nvPr>
        </p:nvSpPr>
        <p:spPr>
          <a:xfrm>
            <a:off x="838200" y="1623701"/>
            <a:ext cx="10515600" cy="4809636"/>
          </a:xfrm>
        </p:spPr>
        <p:txBody>
          <a:bodyPr>
            <a:normAutofit fontScale="92500" lnSpcReduction="20000"/>
          </a:bodyPr>
          <a:lstStyle/>
          <a:p>
            <a:r>
              <a:rPr lang="lv-LV" dirty="0">
                <a:latin typeface="Times New Roman" panose="02020603050405020304" pitchFamily="18" charset="0"/>
                <a:cs typeface="Times New Roman" panose="02020603050405020304" pitchFamily="18" charset="0"/>
              </a:rPr>
              <a:t>30 dienu laikā, pēc 10/18 kalendārajiem mēnešiem no finansējuma saņemšanas, iesniegt aģentūrai atskaiti </a:t>
            </a:r>
          </a:p>
          <a:p>
            <a:endParaRPr lang="lv-LV" dirty="0">
              <a:latin typeface="Times New Roman" panose="02020603050405020304" pitchFamily="18" charset="0"/>
              <a:cs typeface="Times New Roman" panose="02020603050405020304" pitchFamily="18" charset="0"/>
            </a:endParaRPr>
          </a:p>
          <a:p>
            <a:r>
              <a:rPr lang="lv-LV" dirty="0">
                <a:latin typeface="Times New Roman" panose="02020603050405020304" pitchFamily="18" charset="0"/>
                <a:cs typeface="Times New Roman" panose="02020603050405020304" pitchFamily="18" charset="0"/>
              </a:rPr>
              <a:t>Atskaitē iekļauj detalizētu tāmi par saņemtā atbalsta izlietojumu, kā arī apliecinājumus (interneta resursu saites, publikācijas, rakstus, diplomu kopijas, fotogrāfijas u.tml) par nolikumā minēto prasību (prototips/investīcijas) izpildi, īsu darba procesa aprakstu un izvērtējumu.</a:t>
            </a:r>
          </a:p>
          <a:p>
            <a:endParaRPr lang="lv-LV" dirty="0">
              <a:latin typeface="Times New Roman" panose="02020603050405020304" pitchFamily="18" charset="0"/>
              <a:cs typeface="Times New Roman" panose="02020603050405020304" pitchFamily="18" charset="0"/>
            </a:endParaRPr>
          </a:p>
          <a:p>
            <a:r>
              <a:rPr lang="lv-LV" dirty="0">
                <a:latin typeface="Times New Roman" panose="02020603050405020304" pitchFamily="18" charset="0"/>
                <a:cs typeface="Times New Roman" panose="02020603050405020304" pitchFamily="18" charset="0"/>
              </a:rPr>
              <a:t>Ja Saņēmējs ir PVN maksātājs, atskaitē jānorāda izmaksas bez PVN. Ja Saņēmējs nav PVN maksātājs, atskaitē jānorāda kopējās izmaksas.</a:t>
            </a:r>
          </a:p>
          <a:p>
            <a:endParaRPr lang="lv-LV" dirty="0">
              <a:latin typeface="Times New Roman" panose="02020603050405020304" pitchFamily="18" charset="0"/>
              <a:cs typeface="Times New Roman" panose="02020603050405020304" pitchFamily="18" charset="0"/>
            </a:endParaRPr>
          </a:p>
          <a:p>
            <a:r>
              <a:rPr lang="lv-LV" dirty="0">
                <a:latin typeface="Times New Roman" panose="02020603050405020304" pitchFamily="18" charset="0"/>
                <a:cs typeface="Times New Roman" panose="02020603050405020304" pitchFamily="18" charset="0"/>
              </a:rPr>
              <a:t>Ja Saņēmējs pēc noteiktā termiņa nav iesniedzis gala atskaiti, Aģentūrai ir tiesības uzsākt tiesvedību par parāda piedziņu.</a:t>
            </a:r>
          </a:p>
          <a:p>
            <a:endParaRPr lang="lv-LV"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30690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14FCAE9E-A741-6C02-F59F-2CDB90581F20}"/>
              </a:ext>
            </a:extLst>
          </p:cNvPr>
          <p:cNvSpPr>
            <a:spLocks noGrp="1"/>
          </p:cNvSpPr>
          <p:nvPr>
            <p:ph type="title"/>
          </p:nvPr>
        </p:nvSpPr>
        <p:spPr>
          <a:xfrm>
            <a:off x="838200" y="236939"/>
            <a:ext cx="10515600" cy="771466"/>
          </a:xfrm>
        </p:spPr>
        <p:txBody>
          <a:bodyPr/>
          <a:lstStyle/>
          <a:p>
            <a:r>
              <a:rPr lang="lv-LV" dirty="0">
                <a:latin typeface="Times New Roman" panose="02020603050405020304" pitchFamily="18" charset="0"/>
                <a:cs typeface="Times New Roman" panose="02020603050405020304" pitchFamily="18" charset="0"/>
              </a:rPr>
              <a:t>Kam pievērst uzmanību</a:t>
            </a:r>
          </a:p>
        </p:txBody>
      </p:sp>
      <p:sp>
        <p:nvSpPr>
          <p:cNvPr id="3" name="Satura vietturis 2">
            <a:extLst>
              <a:ext uri="{FF2B5EF4-FFF2-40B4-BE49-F238E27FC236}">
                <a16:creationId xmlns:a16="http://schemas.microsoft.com/office/drawing/2014/main" id="{BA2D6056-5BC6-4B8D-9EAC-07B78D77F9BA}"/>
              </a:ext>
            </a:extLst>
          </p:cNvPr>
          <p:cNvSpPr>
            <a:spLocks noGrp="1"/>
          </p:cNvSpPr>
          <p:nvPr>
            <p:ph idx="1"/>
          </p:nvPr>
        </p:nvSpPr>
        <p:spPr>
          <a:xfrm>
            <a:off x="838200" y="1478421"/>
            <a:ext cx="10515600" cy="5281301"/>
          </a:xfrm>
        </p:spPr>
        <p:txBody>
          <a:bodyPr>
            <a:normAutofit/>
          </a:bodyPr>
          <a:lstStyle/>
          <a:p>
            <a:r>
              <a:rPr lang="lv-LV" dirty="0">
                <a:latin typeface="Times New Roman" panose="02020603050405020304" pitchFamily="18" charset="0"/>
                <a:cs typeface="Times New Roman" panose="02020603050405020304" pitchFamily="18" charset="0"/>
              </a:rPr>
              <a:t>pieteikuma termiņš, pieteikuma sastāvdaļas, pieteikuma parakstīšana</a:t>
            </a:r>
          </a:p>
          <a:p>
            <a:r>
              <a:rPr lang="lv-LV" dirty="0">
                <a:latin typeface="Times New Roman" panose="02020603050405020304" pitchFamily="18" charset="0"/>
                <a:cs typeface="Times New Roman" panose="02020603050405020304" pitchFamily="18" charset="0"/>
              </a:rPr>
              <a:t>Komisija nemeklē papildus informāciju par pretendentiem. Vērtēšana notiek balstoties tikai uz pieteikumā ietverto informāciju, pat ja zinām, ka dzīvē, iespējams, ir citādāka situācija!!! </a:t>
            </a:r>
          </a:p>
          <a:p>
            <a:r>
              <a:rPr lang="lv-LV" dirty="0">
                <a:latin typeface="Times New Roman" panose="02020603050405020304" pitchFamily="18" charset="0"/>
                <a:cs typeface="Times New Roman" panose="02020603050405020304" pitchFamily="18" charset="0"/>
              </a:rPr>
              <a:t>komisija «neuzmet aci» pieteikumiem pirms to iesniegšanas</a:t>
            </a:r>
          </a:p>
          <a:p>
            <a:r>
              <a:rPr lang="lv-LV" dirty="0">
                <a:latin typeface="Times New Roman" panose="02020603050405020304" pitchFamily="18" charset="0"/>
                <a:cs typeface="Times New Roman" panose="02020603050405020304" pitchFamily="18" charset="0"/>
              </a:rPr>
              <a:t>Ja nebūs aprakstīta kāda pieteikuma sadaļa – to nebūs iespējams novērtēt, tādēļ pieteikums tālāk netiks vērtēts</a:t>
            </a:r>
          </a:p>
          <a:p>
            <a:r>
              <a:rPr lang="lv-LV" dirty="0">
                <a:latin typeface="Times New Roman" panose="02020603050405020304" pitchFamily="18" charset="0"/>
                <a:cs typeface="Times New Roman" panose="02020603050405020304" pitchFamily="18" charset="0"/>
              </a:rPr>
              <a:t>Tāmē jābūt minētiem tiem pašiem izdevumiem, kam aprakstā</a:t>
            </a:r>
          </a:p>
          <a:p>
            <a:endParaRPr lang="lv-LV"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5035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08844036-585B-3F66-43CF-241AD023DE56}"/>
              </a:ext>
            </a:extLst>
          </p:cNvPr>
          <p:cNvSpPr>
            <a:spLocks noGrp="1"/>
          </p:cNvSpPr>
          <p:nvPr>
            <p:ph type="title"/>
          </p:nvPr>
        </p:nvSpPr>
        <p:spPr>
          <a:xfrm>
            <a:off x="838200" y="889232"/>
            <a:ext cx="10515600" cy="5494789"/>
          </a:xfrm>
        </p:spPr>
        <p:txBody>
          <a:bodyPr>
            <a:normAutofit/>
          </a:bodyPr>
          <a:lstStyle/>
          <a:p>
            <a:pPr algn="ctr"/>
            <a:r>
              <a:rPr lang="lv-LV" dirty="0">
                <a:latin typeface="Times New Roman" panose="02020603050405020304" pitchFamily="18" charset="0"/>
                <a:cs typeface="Times New Roman" panose="02020603050405020304" pitchFamily="18" charset="0"/>
              </a:rPr>
              <a:t>16. marts, plkst. 23:59:59 </a:t>
            </a:r>
            <a:br>
              <a:rPr lang="lv-LV" dirty="0">
                <a:latin typeface="Times New Roman" panose="02020603050405020304" pitchFamily="18" charset="0"/>
                <a:cs typeface="Times New Roman" panose="02020603050405020304" pitchFamily="18" charset="0"/>
              </a:rPr>
            </a:br>
            <a:r>
              <a:rPr lang="lv-LV" sz="3600" dirty="0">
                <a:latin typeface="Times New Roman" panose="02020603050405020304" pitchFamily="18" charset="0"/>
                <a:cs typeface="Times New Roman" panose="02020603050405020304" pitchFamily="18" charset="0"/>
              </a:rPr>
              <a:t>(pēc Latvijas laika)</a:t>
            </a:r>
            <a:br>
              <a:rPr lang="lv-LV" sz="3600" dirty="0">
                <a:latin typeface="Times New Roman" panose="02020603050405020304" pitchFamily="18" charset="0"/>
                <a:cs typeface="Times New Roman" panose="02020603050405020304" pitchFamily="18" charset="0"/>
              </a:rPr>
            </a:br>
            <a:br>
              <a:rPr lang="lv-LV" dirty="0">
                <a:latin typeface="Times New Roman" panose="02020603050405020304" pitchFamily="18" charset="0"/>
                <a:cs typeface="Times New Roman" panose="02020603050405020304" pitchFamily="18" charset="0"/>
              </a:rPr>
            </a:br>
            <a:r>
              <a:rPr lang="lv-LV" dirty="0">
                <a:latin typeface="Times New Roman" panose="02020603050405020304" pitchFamily="18" charset="0"/>
                <a:cs typeface="Times New Roman" panose="02020603050405020304" pitchFamily="18" charset="0"/>
                <a:hlinkClick r:id="rId2"/>
              </a:rPr>
              <a:t>invest@riga.lv</a:t>
            </a:r>
            <a:br>
              <a:rPr lang="lv-LV" dirty="0">
                <a:latin typeface="Times New Roman" panose="02020603050405020304" pitchFamily="18" charset="0"/>
                <a:cs typeface="Times New Roman" panose="02020603050405020304" pitchFamily="18" charset="0"/>
              </a:rPr>
            </a:br>
            <a:br>
              <a:rPr lang="lv-LV" dirty="0">
                <a:latin typeface="Times New Roman" panose="02020603050405020304" pitchFamily="18" charset="0"/>
                <a:cs typeface="Times New Roman" panose="02020603050405020304" pitchFamily="18" charset="0"/>
              </a:rPr>
            </a:br>
            <a:br>
              <a:rPr lang="lv-LV" dirty="0">
                <a:latin typeface="Times New Roman" panose="02020603050405020304" pitchFamily="18" charset="0"/>
                <a:cs typeface="Times New Roman" panose="02020603050405020304" pitchFamily="18" charset="0"/>
              </a:rPr>
            </a:br>
            <a:r>
              <a:rPr lang="lv-LV" dirty="0">
                <a:latin typeface="Times New Roman" panose="02020603050405020304" pitchFamily="18" charset="0"/>
                <a:cs typeface="Times New Roman" panose="02020603050405020304" pitchFamily="18" charset="0"/>
              </a:rPr>
              <a:t>Jautājumiem: Mārtiņš Pakalniņš, 27897357</a:t>
            </a:r>
          </a:p>
        </p:txBody>
      </p:sp>
    </p:spTree>
    <p:extLst>
      <p:ext uri="{BB962C8B-B14F-4D97-AF65-F5344CB8AC3E}">
        <p14:creationId xmlns:p14="http://schemas.microsoft.com/office/powerpoint/2010/main" val="4190365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1F06FD77-8A16-FD48-D1B9-0A30B3FC5D29}"/>
              </a:ext>
            </a:extLst>
          </p:cNvPr>
          <p:cNvSpPr>
            <a:spLocks noGrp="1"/>
          </p:cNvSpPr>
          <p:nvPr>
            <p:ph type="title"/>
          </p:nvPr>
        </p:nvSpPr>
        <p:spPr>
          <a:xfrm>
            <a:off x="838200" y="169951"/>
            <a:ext cx="10515600" cy="1325563"/>
          </a:xfrm>
        </p:spPr>
        <p:txBody>
          <a:bodyPr/>
          <a:lstStyle/>
          <a:p>
            <a:r>
              <a:rPr lang="lv-LV" dirty="0">
                <a:latin typeface="Times New Roman" panose="02020603050405020304" pitchFamily="18" charset="0"/>
                <a:cs typeface="Times New Roman" panose="02020603050405020304" pitchFamily="18" charset="0"/>
              </a:rPr>
              <a:t>Inkubators / akcelerators?</a:t>
            </a:r>
          </a:p>
        </p:txBody>
      </p:sp>
      <p:sp>
        <p:nvSpPr>
          <p:cNvPr id="3" name="Satura vietturis 2">
            <a:extLst>
              <a:ext uri="{FF2B5EF4-FFF2-40B4-BE49-F238E27FC236}">
                <a16:creationId xmlns:a16="http://schemas.microsoft.com/office/drawing/2014/main" id="{28700698-66A6-EBAA-28DA-4C9789CE1540}"/>
              </a:ext>
            </a:extLst>
          </p:cNvPr>
          <p:cNvSpPr>
            <a:spLocks noGrp="1"/>
          </p:cNvSpPr>
          <p:nvPr>
            <p:ph idx="1"/>
          </p:nvPr>
        </p:nvSpPr>
        <p:spPr>
          <a:xfrm>
            <a:off x="838200" y="1495514"/>
            <a:ext cx="10515600" cy="5153114"/>
          </a:xfrm>
        </p:spPr>
        <p:txBody>
          <a:bodyPr>
            <a:normAutofit lnSpcReduction="10000"/>
          </a:bodyPr>
          <a:lstStyle/>
          <a:p>
            <a:r>
              <a:rPr lang="lv-LV" dirty="0">
                <a:latin typeface="Times New Roman" panose="02020603050405020304" pitchFamily="18" charset="0"/>
                <a:cs typeface="Times New Roman" panose="02020603050405020304" pitchFamily="18" charset="0"/>
              </a:rPr>
              <a:t>Biznesa inkubators – pretendents, kas strādā ar dalībniekiem vai komandām, </a:t>
            </a:r>
            <a:r>
              <a:rPr lang="lv-LV" u="sng" dirty="0">
                <a:latin typeface="Times New Roman" panose="02020603050405020304" pitchFamily="18" charset="0"/>
                <a:cs typeface="Times New Roman" panose="02020603050405020304" pitchFamily="18" charset="0"/>
              </a:rPr>
              <a:t>kurām nav izstrādāts prototips</a:t>
            </a:r>
            <a:r>
              <a:rPr lang="lv-LV" dirty="0">
                <a:latin typeface="Times New Roman" panose="02020603050405020304" pitchFamily="18" charset="0"/>
                <a:cs typeface="Times New Roman" panose="02020603050405020304" pitchFamily="18" charset="0"/>
              </a:rPr>
              <a:t>;</a:t>
            </a:r>
          </a:p>
          <a:p>
            <a:endParaRPr lang="lv-LV" dirty="0">
              <a:latin typeface="Times New Roman" panose="02020603050405020304" pitchFamily="18" charset="0"/>
              <a:cs typeface="Times New Roman" panose="02020603050405020304" pitchFamily="18" charset="0"/>
            </a:endParaRPr>
          </a:p>
          <a:p>
            <a:r>
              <a:rPr lang="lv-LV" dirty="0">
                <a:latin typeface="Times New Roman" panose="02020603050405020304" pitchFamily="18" charset="0"/>
                <a:cs typeface="Times New Roman" panose="02020603050405020304" pitchFamily="18" charset="0"/>
              </a:rPr>
              <a:t>Biznesa akcelerators – pretendents, kas strādā ar dalībniekiem vai komandām, </a:t>
            </a:r>
            <a:r>
              <a:rPr lang="lv-LV" u="sng" dirty="0">
                <a:latin typeface="Times New Roman" panose="02020603050405020304" pitchFamily="18" charset="0"/>
                <a:cs typeface="Times New Roman" panose="02020603050405020304" pitchFamily="18" charset="0"/>
              </a:rPr>
              <a:t>kurām jau ir izstrādāts prototips</a:t>
            </a:r>
            <a:r>
              <a:rPr lang="lv-LV" dirty="0">
                <a:latin typeface="Times New Roman" panose="02020603050405020304" pitchFamily="18" charset="0"/>
                <a:cs typeface="Times New Roman" panose="02020603050405020304" pitchFamily="18" charset="0"/>
              </a:rPr>
              <a:t>;</a:t>
            </a:r>
          </a:p>
          <a:p>
            <a:endParaRPr lang="lv-LV" dirty="0">
              <a:latin typeface="Times New Roman" panose="02020603050405020304" pitchFamily="18" charset="0"/>
              <a:cs typeface="Times New Roman" panose="02020603050405020304" pitchFamily="18" charset="0"/>
            </a:endParaRPr>
          </a:p>
          <a:p>
            <a:r>
              <a:rPr lang="lv-LV" dirty="0">
                <a:latin typeface="Times New Roman" panose="02020603050405020304" pitchFamily="18" charset="0"/>
                <a:cs typeface="Times New Roman" panose="02020603050405020304" pitchFamily="18" charset="0"/>
              </a:rPr>
              <a:t>Viens pretendents var iesniegt pieteikumu gan kā inkubators, gan kā akcelerators. Šādā gadījumā sasniedzamie mērķi tiek attiecināti pilnā apmērā gan par inkubatoru, gan par akceleratoru un tie nevar būt attiecināti par vieniem un tiem pašiem dalībniekiem vai komandām. </a:t>
            </a:r>
          </a:p>
          <a:p>
            <a:r>
              <a:rPr lang="lv-LV" dirty="0">
                <a:latin typeface="Times New Roman" panose="02020603050405020304" pitchFamily="18" charset="0"/>
                <a:cs typeface="Times New Roman" panose="02020603050405020304" pitchFamily="18" charset="0"/>
              </a:rPr>
              <a:t>Šādā gadījumā nepieciešams iesniegt pieteikumu par katru lomu (inkubators/akcelerators) atsevišķi.</a:t>
            </a:r>
          </a:p>
        </p:txBody>
      </p:sp>
    </p:spTree>
    <p:extLst>
      <p:ext uri="{BB962C8B-B14F-4D97-AF65-F5344CB8AC3E}">
        <p14:creationId xmlns:p14="http://schemas.microsoft.com/office/powerpoint/2010/main" val="261244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DCD9D6B2-C20B-2E1C-052C-80808D659C80}"/>
              </a:ext>
            </a:extLst>
          </p:cNvPr>
          <p:cNvSpPr>
            <a:spLocks noGrp="1"/>
          </p:cNvSpPr>
          <p:nvPr>
            <p:ph type="title"/>
          </p:nvPr>
        </p:nvSpPr>
        <p:spPr>
          <a:xfrm>
            <a:off x="838200" y="169951"/>
            <a:ext cx="10515600" cy="1325563"/>
          </a:xfrm>
        </p:spPr>
        <p:txBody>
          <a:bodyPr/>
          <a:lstStyle/>
          <a:p>
            <a:r>
              <a:rPr lang="lv-LV" dirty="0">
                <a:latin typeface="Times New Roman" panose="02020603050405020304" pitchFamily="18" charset="0"/>
                <a:cs typeface="Times New Roman" panose="02020603050405020304" pitchFamily="18" charset="0"/>
              </a:rPr>
              <a:t>Programmas mērķi</a:t>
            </a:r>
          </a:p>
        </p:txBody>
      </p:sp>
      <p:sp>
        <p:nvSpPr>
          <p:cNvPr id="5" name="Satura vietturis 4">
            <a:extLst>
              <a:ext uri="{FF2B5EF4-FFF2-40B4-BE49-F238E27FC236}">
                <a16:creationId xmlns:a16="http://schemas.microsoft.com/office/drawing/2014/main" id="{3BC0D317-868C-7BA2-93B5-7170365B79D4}"/>
              </a:ext>
            </a:extLst>
          </p:cNvPr>
          <p:cNvSpPr>
            <a:spLocks noGrp="1"/>
          </p:cNvSpPr>
          <p:nvPr>
            <p:ph idx="1"/>
          </p:nvPr>
        </p:nvSpPr>
        <p:spPr>
          <a:xfrm>
            <a:off x="838200" y="1375873"/>
            <a:ext cx="10515600" cy="5133983"/>
          </a:xfrm>
        </p:spPr>
        <p:txBody>
          <a:bodyPr>
            <a:normAutofit lnSpcReduction="10000"/>
          </a:bodyPr>
          <a:lstStyle/>
          <a:p>
            <a:pPr>
              <a:buFontTx/>
              <a:buChar char="-"/>
            </a:pPr>
            <a:r>
              <a:rPr lang="lv-LV" dirty="0">
                <a:latin typeface="Times New Roman" panose="02020603050405020304" pitchFamily="18" charset="0"/>
                <a:cs typeface="Times New Roman" panose="02020603050405020304" pitchFamily="18" charset="0"/>
              </a:rPr>
              <a:t>ar līdzfinansējuma palīdzību veicināt jaunuzņēmumu akceleratoru un inkubatoru izaugsmi Rīgā, atbalstot tādu organizāciju aktivitātes, kuru ikdienas darbs ir saistīts ar jaunuzņēmumu akcelerācijas un inkubācijas programmām;</a:t>
            </a:r>
          </a:p>
          <a:p>
            <a:pPr>
              <a:buFontTx/>
              <a:buChar char="-"/>
            </a:pPr>
            <a:r>
              <a:rPr lang="lv-LV" dirty="0">
                <a:latin typeface="Times New Roman" panose="02020603050405020304" pitchFamily="18" charset="0"/>
                <a:cs typeface="Times New Roman" panose="02020603050405020304" pitchFamily="18" charset="0"/>
              </a:rPr>
              <a:t>veicināt arvien jaunu konkurētspējīgu jaunuzņēmumu rašanos Rīgā;</a:t>
            </a:r>
          </a:p>
          <a:p>
            <a:pPr>
              <a:buFontTx/>
              <a:buChar char="-"/>
            </a:pPr>
            <a:r>
              <a:rPr lang="lv-LV" dirty="0">
                <a:latin typeface="Times New Roman" panose="02020603050405020304" pitchFamily="18" charset="0"/>
                <a:cs typeface="Times New Roman" panose="02020603050405020304" pitchFamily="18" charset="0"/>
              </a:rPr>
              <a:t>sekmēt jaunuzņēmumu ekosistēmas attīstību pilsētā;</a:t>
            </a:r>
          </a:p>
          <a:p>
            <a:pPr>
              <a:buFontTx/>
              <a:buChar char="-"/>
            </a:pPr>
            <a:r>
              <a:rPr lang="lv-LV" dirty="0">
                <a:latin typeface="Times New Roman" panose="02020603050405020304" pitchFamily="18" charset="0"/>
                <a:cs typeface="Times New Roman" panose="02020603050405020304" pitchFamily="18" charset="0"/>
              </a:rPr>
              <a:t>popularizēt tehnoloģiski ietilpīgu uzņēmējdarbību Rīgas un Latvijas iedzīvotāju vidū;</a:t>
            </a:r>
          </a:p>
          <a:p>
            <a:pPr>
              <a:buFontTx/>
              <a:buChar char="-"/>
            </a:pPr>
            <a:r>
              <a:rPr lang="lv-LV" dirty="0">
                <a:latin typeface="Times New Roman" panose="02020603050405020304" pitchFamily="18" charset="0"/>
                <a:cs typeface="Times New Roman" panose="02020603050405020304" pitchFamily="18" charset="0"/>
              </a:rPr>
              <a:t>veicināt jaunu viedu tehnoloģisko risinājumu attīstību Rīgā, kurus nākotnē būtu iespējams izmantot pilsētvidē;</a:t>
            </a:r>
          </a:p>
          <a:p>
            <a:pPr>
              <a:buFontTx/>
              <a:buChar char="-"/>
            </a:pPr>
            <a:r>
              <a:rPr lang="lv-LV" dirty="0">
                <a:latin typeface="Times New Roman" panose="02020603050405020304" pitchFamily="18" charset="0"/>
                <a:cs typeface="Times New Roman" panose="02020603050405020304" pitchFamily="18" charset="0"/>
              </a:rPr>
              <a:t>atbalstīt citu valstu vai reģionu jaunuzņēmumu pārcelšanos uz Rīgu un veicināt Rīgas, kā jaunuzņēmumiem draudzīgas vietas, atpazīstamību.</a:t>
            </a:r>
          </a:p>
          <a:p>
            <a:pPr marL="0" indent="0">
              <a:buNone/>
            </a:pPr>
            <a:endParaRPr lang="lv-LV"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8246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a:extLst>
              <a:ext uri="{FF2B5EF4-FFF2-40B4-BE49-F238E27FC236}">
                <a16:creationId xmlns:a16="http://schemas.microsoft.com/office/drawing/2014/main" id="{DEDFDF1C-86A2-B2AE-9184-A136CEAAA972}"/>
              </a:ext>
            </a:extLst>
          </p:cNvPr>
          <p:cNvSpPr>
            <a:spLocks noGrp="1"/>
          </p:cNvSpPr>
          <p:nvPr>
            <p:ph idx="1"/>
          </p:nvPr>
        </p:nvSpPr>
        <p:spPr>
          <a:xfrm>
            <a:off x="838200" y="1434517"/>
            <a:ext cx="10515600" cy="4742446"/>
          </a:xfrm>
        </p:spPr>
        <p:txBody>
          <a:bodyPr/>
          <a:lstStyle/>
          <a:p>
            <a:r>
              <a:rPr lang="lv-LV" dirty="0">
                <a:latin typeface="Times New Roman" panose="02020603050405020304" pitchFamily="18" charset="0"/>
                <a:cs typeface="Times New Roman" panose="02020603050405020304" pitchFamily="18" charset="0"/>
              </a:rPr>
              <a:t>Mērķauditorija ir Pretendenti, kuru ikdienas darbs saistīts ar jaunuzņēmumiem un to attīstības veicināšanu un kuri savas plānotās aktivitātes realizētu </a:t>
            </a:r>
            <a:r>
              <a:rPr lang="lv-LV" u="sng" dirty="0">
                <a:latin typeface="Times New Roman" panose="02020603050405020304" pitchFamily="18" charset="0"/>
                <a:cs typeface="Times New Roman" panose="02020603050405020304" pitchFamily="18" charset="0"/>
              </a:rPr>
              <a:t>neatkarīgi</a:t>
            </a:r>
            <a:r>
              <a:rPr lang="lv-LV" dirty="0">
                <a:latin typeface="Times New Roman" panose="02020603050405020304" pitchFamily="18" charset="0"/>
                <a:cs typeface="Times New Roman" panose="02020603050405020304" pitchFamily="18" charset="0"/>
              </a:rPr>
              <a:t> no Aģentūras pieejamā Atbalsta</a:t>
            </a:r>
          </a:p>
          <a:p>
            <a:endParaRPr lang="lv-LV" dirty="0">
              <a:latin typeface="Times New Roman" panose="02020603050405020304" pitchFamily="18" charset="0"/>
              <a:cs typeface="Times New Roman" panose="02020603050405020304" pitchFamily="18" charset="0"/>
            </a:endParaRPr>
          </a:p>
          <a:p>
            <a:r>
              <a:rPr lang="lv-LV" dirty="0">
                <a:latin typeface="Times New Roman" panose="02020603050405020304" pitchFamily="18" charset="0"/>
                <a:cs typeface="Times New Roman" panose="02020603050405020304" pitchFamily="18" charset="0"/>
              </a:rPr>
              <a:t>Pretendents – Komercreģistrā reģistrēta juridiska persona, Biedrību un nodibinājumu reģistrā reģistrēta biedrība vai nodibinājums, uzskaitīto juridisko personu apvienība, </a:t>
            </a:r>
            <a:r>
              <a:rPr lang="lv-LV" u="sng" dirty="0">
                <a:latin typeface="Times New Roman" panose="02020603050405020304" pitchFamily="18" charset="0"/>
                <a:cs typeface="Times New Roman" panose="02020603050405020304" pitchFamily="18" charset="0"/>
              </a:rPr>
              <a:t>kas savas aktivitātes apņemas organizēt Rīgas valstspilsētas administratīvajā teritorijā</a:t>
            </a:r>
          </a:p>
        </p:txBody>
      </p:sp>
    </p:spTree>
    <p:extLst>
      <p:ext uri="{BB962C8B-B14F-4D97-AF65-F5344CB8AC3E}">
        <p14:creationId xmlns:p14="http://schemas.microsoft.com/office/powerpoint/2010/main" val="2941946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1F06FD77-8A16-FD48-D1B9-0A30B3FC5D29}"/>
              </a:ext>
            </a:extLst>
          </p:cNvPr>
          <p:cNvSpPr>
            <a:spLocks noGrp="1"/>
          </p:cNvSpPr>
          <p:nvPr>
            <p:ph type="title"/>
          </p:nvPr>
        </p:nvSpPr>
        <p:spPr/>
        <p:txBody>
          <a:bodyPr/>
          <a:lstStyle/>
          <a:p>
            <a:r>
              <a:rPr lang="lv-LV" dirty="0">
                <a:latin typeface="Times New Roman" panose="02020603050405020304" pitchFamily="18" charset="0"/>
                <a:cs typeface="Times New Roman" panose="02020603050405020304" pitchFamily="18" charset="0"/>
              </a:rPr>
              <a:t>Personu apvienības</a:t>
            </a:r>
          </a:p>
        </p:txBody>
      </p:sp>
      <p:sp>
        <p:nvSpPr>
          <p:cNvPr id="3" name="Satura vietturis 2">
            <a:extLst>
              <a:ext uri="{FF2B5EF4-FFF2-40B4-BE49-F238E27FC236}">
                <a16:creationId xmlns:a16="http://schemas.microsoft.com/office/drawing/2014/main" id="{28700698-66A6-EBAA-28DA-4C9789CE1540}"/>
              </a:ext>
            </a:extLst>
          </p:cNvPr>
          <p:cNvSpPr>
            <a:spLocks noGrp="1"/>
          </p:cNvSpPr>
          <p:nvPr>
            <p:ph idx="1"/>
          </p:nvPr>
        </p:nvSpPr>
        <p:spPr/>
        <p:txBody>
          <a:bodyPr/>
          <a:lstStyle/>
          <a:p>
            <a:r>
              <a:rPr lang="lv-LV" dirty="0">
                <a:latin typeface="Times New Roman" panose="02020603050405020304" pitchFamily="18" charset="0"/>
                <a:cs typeface="Times New Roman" panose="02020603050405020304" pitchFamily="18" charset="0"/>
              </a:rPr>
              <a:t>Ja pieteikumu iesniedz juridisko personu apvienība, par galveno tās pārstāvi (ar kuru tiks veikta turpmākā komunikācija), tiks uzskatīts pirmais norādītais apvienības pārstāvis.</a:t>
            </a:r>
          </a:p>
          <a:p>
            <a:endParaRPr lang="lv-LV" dirty="0">
              <a:latin typeface="Times New Roman" panose="02020603050405020304" pitchFamily="18" charset="0"/>
              <a:cs typeface="Times New Roman" panose="02020603050405020304" pitchFamily="18" charset="0"/>
            </a:endParaRPr>
          </a:p>
          <a:p>
            <a:r>
              <a:rPr lang="lv-LV" dirty="0">
                <a:latin typeface="Times New Roman" panose="02020603050405020304" pitchFamily="18" charset="0"/>
                <a:cs typeface="Times New Roman" panose="02020603050405020304" pitchFamily="18" charset="0"/>
              </a:rPr>
              <a:t>Piedaloties Konkursā kā personu apvienībai, sasniedzamie mērķi un piešķiramais atbalsts tiek aprēķināts kā vienam pretendentam.</a:t>
            </a:r>
          </a:p>
          <a:p>
            <a:endParaRPr lang="lv-LV"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5795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F3A2C04E-DE63-E1C2-9AAA-D19BB06B2A7D}"/>
              </a:ext>
            </a:extLst>
          </p:cNvPr>
          <p:cNvSpPr>
            <a:spLocks noGrp="1"/>
          </p:cNvSpPr>
          <p:nvPr>
            <p:ph type="title"/>
          </p:nvPr>
        </p:nvSpPr>
        <p:spPr/>
        <p:txBody>
          <a:bodyPr/>
          <a:lstStyle/>
          <a:p>
            <a:r>
              <a:rPr lang="lv-LV" dirty="0">
                <a:latin typeface="Times New Roman" panose="02020603050405020304" pitchFamily="18" charset="0"/>
                <a:cs typeface="Times New Roman" panose="02020603050405020304" pitchFamily="18" charset="0"/>
              </a:rPr>
              <a:t>Pieredze</a:t>
            </a:r>
          </a:p>
        </p:txBody>
      </p:sp>
      <p:sp>
        <p:nvSpPr>
          <p:cNvPr id="3" name="Satura vietturis 2">
            <a:extLst>
              <a:ext uri="{FF2B5EF4-FFF2-40B4-BE49-F238E27FC236}">
                <a16:creationId xmlns:a16="http://schemas.microsoft.com/office/drawing/2014/main" id="{E68F5EC3-AEE5-B695-49DA-58B82E39A345}"/>
              </a:ext>
            </a:extLst>
          </p:cNvPr>
          <p:cNvSpPr>
            <a:spLocks noGrp="1"/>
          </p:cNvSpPr>
          <p:nvPr>
            <p:ph idx="1"/>
          </p:nvPr>
        </p:nvSpPr>
        <p:spPr/>
        <p:txBody>
          <a:bodyPr/>
          <a:lstStyle/>
          <a:p>
            <a:r>
              <a:rPr lang="lv-LV" dirty="0">
                <a:latin typeface="Times New Roman" panose="02020603050405020304" pitchFamily="18" charset="0"/>
                <a:cs typeface="Times New Roman" panose="02020603050405020304" pitchFamily="18" charset="0"/>
              </a:rPr>
              <a:t>Pretendentam jābūt vismaz 24 mēnešu pieredzei, strādājot kā biznesa inkubatoram vai </a:t>
            </a:r>
            <a:r>
              <a:rPr lang="lv-LV" dirty="0" err="1">
                <a:latin typeface="Times New Roman" panose="02020603050405020304" pitchFamily="18" charset="0"/>
                <a:cs typeface="Times New Roman" panose="02020603050405020304" pitchFamily="18" charset="0"/>
              </a:rPr>
              <a:t>akceleratoram</a:t>
            </a:r>
            <a:endParaRPr lang="lv-LV" dirty="0">
              <a:latin typeface="Times New Roman" panose="02020603050405020304" pitchFamily="18" charset="0"/>
              <a:cs typeface="Times New Roman" panose="02020603050405020304" pitchFamily="18" charset="0"/>
            </a:endParaRPr>
          </a:p>
          <a:p>
            <a:r>
              <a:rPr lang="lv-LV" dirty="0">
                <a:latin typeface="Times New Roman" panose="02020603050405020304" pitchFamily="18" charset="0"/>
                <a:cs typeface="Times New Roman" panose="02020603050405020304" pitchFamily="18" charset="0"/>
              </a:rPr>
              <a:t>Senākajai norādītajai aktivitātei ir jābūt </a:t>
            </a:r>
            <a:r>
              <a:rPr lang="lv-LV" u="sng" dirty="0">
                <a:latin typeface="Times New Roman" panose="02020603050405020304" pitchFamily="18" charset="0"/>
                <a:cs typeface="Times New Roman" panose="02020603050405020304" pitchFamily="18" charset="0"/>
              </a:rPr>
              <a:t>pilnībā realizētai</a:t>
            </a:r>
            <a:r>
              <a:rPr lang="lv-LV" dirty="0">
                <a:latin typeface="Times New Roman" panose="02020603050405020304" pitchFamily="18" charset="0"/>
                <a:cs typeface="Times New Roman" panose="02020603050405020304" pitchFamily="18" charset="0"/>
              </a:rPr>
              <a:t> (nevis uzsāktai) vismaz 24 (divdesmit četrus) pilnus mēnešus </a:t>
            </a:r>
            <a:r>
              <a:rPr lang="lv-LV" u="sng" dirty="0">
                <a:latin typeface="Times New Roman" panose="02020603050405020304" pitchFamily="18" charset="0"/>
                <a:cs typeface="Times New Roman" panose="02020603050405020304" pitchFamily="18" charset="0"/>
              </a:rPr>
              <a:t>pirms pieteikuma iesniegšanas</a:t>
            </a:r>
            <a:r>
              <a:rPr lang="lv-LV" dirty="0">
                <a:latin typeface="Times New Roman" panose="02020603050405020304" pitchFamily="18" charset="0"/>
                <a:cs typeface="Times New Roman" panose="02020603050405020304" pitchFamily="18" charset="0"/>
              </a:rPr>
              <a:t> un tiek vērtēta dalībnieka - juridiskas personas, pieredze, nevis tās īpašnieku personīgā pieredze.</a:t>
            </a:r>
          </a:p>
          <a:p>
            <a:endParaRPr lang="lv-LV" dirty="0">
              <a:latin typeface="Times New Roman" panose="02020603050405020304" pitchFamily="18" charset="0"/>
              <a:cs typeface="Times New Roman" panose="02020603050405020304" pitchFamily="18" charset="0"/>
            </a:endParaRPr>
          </a:p>
          <a:p>
            <a:r>
              <a:rPr lang="lv-LV" dirty="0">
                <a:latin typeface="Times New Roman" panose="02020603050405020304" pitchFamily="18" charset="0"/>
                <a:cs typeface="Times New Roman" panose="02020603050405020304" pitchFamily="18" charset="0"/>
              </a:rPr>
              <a:t>Ja pieteikumu iesniedz juridisko personu apvienība, norādītajai </a:t>
            </a:r>
            <a:r>
              <a:rPr lang="lv-LV" u="sng" dirty="0">
                <a:latin typeface="Times New Roman" panose="02020603050405020304" pitchFamily="18" charset="0"/>
                <a:cs typeface="Times New Roman" panose="02020603050405020304" pitchFamily="18" charset="0"/>
              </a:rPr>
              <a:t>pieredzei pilnā apmērā</a:t>
            </a:r>
            <a:r>
              <a:rPr lang="lv-LV" dirty="0">
                <a:latin typeface="Times New Roman" panose="02020603050405020304" pitchFamily="18" charset="0"/>
                <a:cs typeface="Times New Roman" panose="02020603050405020304" pitchFamily="18" charset="0"/>
              </a:rPr>
              <a:t> jābūt vismaz vienam apvienības dalībniekam.</a:t>
            </a:r>
          </a:p>
        </p:txBody>
      </p:sp>
    </p:spTree>
    <p:extLst>
      <p:ext uri="{BB962C8B-B14F-4D97-AF65-F5344CB8AC3E}">
        <p14:creationId xmlns:p14="http://schemas.microsoft.com/office/powerpoint/2010/main" val="1722964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088EFA62-0A34-2DC1-B323-2D449ED66542}"/>
              </a:ext>
            </a:extLst>
          </p:cNvPr>
          <p:cNvSpPr>
            <a:spLocks noGrp="1"/>
          </p:cNvSpPr>
          <p:nvPr>
            <p:ph type="title"/>
          </p:nvPr>
        </p:nvSpPr>
        <p:spPr/>
        <p:txBody>
          <a:bodyPr/>
          <a:lstStyle/>
          <a:p>
            <a:r>
              <a:rPr lang="lv-LV" dirty="0">
                <a:latin typeface="Times New Roman" panose="02020603050405020304" pitchFamily="18" charset="0"/>
                <a:cs typeface="Times New Roman" panose="02020603050405020304" pitchFamily="18" charset="0"/>
              </a:rPr>
              <a:t>Nevar piedalīties </a:t>
            </a:r>
            <a:r>
              <a:rPr lang="lv-LV" dirty="0" err="1">
                <a:latin typeface="Times New Roman" panose="02020603050405020304" pitchFamily="18" charset="0"/>
                <a:cs typeface="Times New Roman" panose="02020603050405020304" pitchFamily="18" charset="0"/>
              </a:rPr>
              <a:t>petendents</a:t>
            </a:r>
            <a:r>
              <a:rPr lang="lv-LV" dirty="0">
                <a:latin typeface="Times New Roman" panose="02020603050405020304" pitchFamily="18" charset="0"/>
                <a:cs typeface="Times New Roman" panose="02020603050405020304" pitchFamily="18" charset="0"/>
              </a:rPr>
              <a:t>:</a:t>
            </a:r>
          </a:p>
        </p:txBody>
      </p:sp>
      <p:sp>
        <p:nvSpPr>
          <p:cNvPr id="3" name="Satura vietturis 2">
            <a:extLst>
              <a:ext uri="{FF2B5EF4-FFF2-40B4-BE49-F238E27FC236}">
                <a16:creationId xmlns:a16="http://schemas.microsoft.com/office/drawing/2014/main" id="{5F996C19-5689-2F45-C339-04F88E824B01}"/>
              </a:ext>
            </a:extLst>
          </p:cNvPr>
          <p:cNvSpPr>
            <a:spLocks noGrp="1"/>
          </p:cNvSpPr>
          <p:nvPr>
            <p:ph idx="1"/>
          </p:nvPr>
        </p:nvSpPr>
        <p:spPr>
          <a:xfrm>
            <a:off x="838200" y="1690688"/>
            <a:ext cx="10515600" cy="5034852"/>
          </a:xfrm>
        </p:spPr>
        <p:txBody>
          <a:bodyPr>
            <a:normAutofit/>
          </a:bodyPr>
          <a:lstStyle/>
          <a:p>
            <a:pPr algn="just"/>
            <a:r>
              <a:rPr lang="lv-LV" sz="2000" dirty="0">
                <a:effectLst/>
                <a:latin typeface="Times New Roman" panose="02020603050405020304" pitchFamily="18" charset="0"/>
                <a:ea typeface="Times New Roman" panose="02020603050405020304" pitchFamily="18" charset="0"/>
                <a:cs typeface="Times New Roman" panose="02020603050405020304" pitchFamily="18" charset="0"/>
              </a:rPr>
              <a:t>kam ar tiesas spriedumu ir pasludināts maksātnespējas process, ar tiesas spriedumu tiek īstenots tiesiskās aizsardzības process vai ar tiesas lēmumu tiek īstenots ārpustiesas tiesiskās aizsardzības process, ir uzsākta bankrota procedūra, piemērota sanācija vai mierizlīgums vai kuru saimnieciskā darbība ir izbeigta, vai tas atbilst valsts tiesību aktos noteiktiem kritērijiem, lai tam pēc kreditoru pieprasījuma piemērotu maksātnespējas procedūru;</a:t>
            </a:r>
          </a:p>
          <a:p>
            <a:pPr algn="just"/>
            <a:r>
              <a:rPr lang="lv-LV" sz="2000" dirty="0">
                <a:effectLst/>
                <a:latin typeface="Times New Roman" panose="02020603050405020304" pitchFamily="18" charset="0"/>
                <a:ea typeface="Times New Roman" panose="02020603050405020304" pitchFamily="18" charset="0"/>
                <a:cs typeface="Times New Roman" panose="02020603050405020304" pitchFamily="18" charset="0"/>
              </a:rPr>
              <a:t>kas pilnā apmērā un normatīvajos aktos noteiktajos termiņos nav samaksājis nodokļus un citus valsts vai pašvaldību noteiktos obligātos maksājumus vairāk kā 150 eur apmērā;</a:t>
            </a:r>
          </a:p>
          <a:p>
            <a:pPr algn="just"/>
            <a:r>
              <a:rPr lang="lv-LV" sz="2000" dirty="0">
                <a:effectLst/>
                <a:latin typeface="Times New Roman" panose="02020603050405020304" pitchFamily="18" charset="0"/>
                <a:ea typeface="Times New Roman" panose="02020603050405020304" pitchFamily="18" charset="0"/>
                <a:cs typeface="Times New Roman" panose="02020603050405020304" pitchFamily="18" charset="0"/>
              </a:rPr>
              <a:t>kas savu saimniecisko darbību plāno alkoholisko dzērienu, tabakas izstrādājumu ražošanas, azartspēļu,  derību, ar intīma rakstura </a:t>
            </a:r>
            <a:r>
              <a:rPr lang="lv-LV" sz="2000" dirty="0">
                <a:latin typeface="Times New Roman" panose="02020603050405020304" pitchFamily="18" charset="0"/>
                <a:cs typeface="Times New Roman" panose="02020603050405020304" pitchFamily="18" charset="0"/>
              </a:rPr>
              <a:t>izklaidi, finanšu starpniecības nozarē, </a:t>
            </a:r>
            <a:r>
              <a:rPr lang="lv-LV" sz="2000" u="sng" dirty="0">
                <a:latin typeface="Times New Roman" panose="02020603050405020304" pitchFamily="18" charset="0"/>
                <a:cs typeface="Times New Roman" panose="02020603050405020304" pitchFamily="18" charset="0"/>
              </a:rPr>
              <a:t>izņemot finanšu tehnoloģiju uzņēmumus jeb tādus uzņēmumus, kas attīsta jaunus biznesa modeļus, iedzīvina inovācijas, veido jaunus finanšu produktus un pakalpojumus, pilnveido pakalpojumu sniegšanas veidus un biznesa modeļus</a:t>
            </a:r>
            <a:r>
              <a:rPr lang="lv-LV" sz="2000" dirty="0">
                <a:effectLst/>
                <a:latin typeface="Times New Roman" panose="02020603050405020304" pitchFamily="18" charset="0"/>
                <a:ea typeface="Times New Roman" panose="02020603050405020304" pitchFamily="18" charset="0"/>
                <a:cs typeface="Times New Roman" panose="02020603050405020304" pitchFamily="18" charset="0"/>
              </a:rPr>
              <a:t>, zvejniecības, lauksaimniecības </a:t>
            </a:r>
            <a:r>
              <a:rPr lang="lv-LV" sz="2000" dirty="0" err="1">
                <a:latin typeface="Times New Roman" panose="02020603050405020304" pitchFamily="18" charset="0"/>
                <a:ea typeface="Times New Roman" panose="02020603050405020304" pitchFamily="18" charset="0"/>
                <a:cs typeface="Times New Roman" panose="02020603050405020304" pitchFamily="18" charset="0"/>
              </a:rPr>
              <a:t>utt</a:t>
            </a:r>
            <a:r>
              <a:rPr lang="lv-LV" sz="2000" dirty="0">
                <a:latin typeface="Times New Roman" panose="02020603050405020304" pitchFamily="18" charset="0"/>
                <a:ea typeface="Times New Roman" panose="02020603050405020304" pitchFamily="18" charset="0"/>
                <a:cs typeface="Times New Roman" panose="02020603050405020304" pitchFamily="18" charset="0"/>
              </a:rPr>
              <a:t> nozarēs. </a:t>
            </a:r>
            <a:r>
              <a:rPr lang="lv-LV" sz="2000" dirty="0">
                <a:effectLst/>
                <a:latin typeface="Times New Roman" panose="02020603050405020304" pitchFamily="18" charset="0"/>
                <a:ea typeface="Times New Roman" panose="02020603050405020304" pitchFamily="18" charset="0"/>
                <a:cs typeface="Times New Roman" panose="02020603050405020304" pitchFamily="18" charset="0"/>
              </a:rPr>
              <a:t>(Regulas Nr. 1407/2013 1. panta 1. punkta a) - c) apakšpunkti;</a:t>
            </a:r>
          </a:p>
          <a:p>
            <a:pPr algn="just"/>
            <a:r>
              <a:rPr lang="lv-LV" sz="2000" dirty="0">
                <a:latin typeface="Times New Roman" panose="02020603050405020304" pitchFamily="18" charset="0"/>
                <a:ea typeface="Times New Roman" panose="02020603050405020304" pitchFamily="18" charset="0"/>
                <a:cs typeface="Times New Roman" panose="02020603050405020304" pitchFamily="18" charset="0"/>
              </a:rPr>
              <a:t>p</a:t>
            </a:r>
            <a:r>
              <a:rPr lang="lv-LV" sz="2000" dirty="0">
                <a:effectLst/>
                <a:latin typeface="Times New Roman" panose="02020603050405020304" pitchFamily="18" charset="0"/>
                <a:ea typeface="Times New Roman" panose="02020603050405020304" pitchFamily="18" charset="0"/>
                <a:cs typeface="Times New Roman" panose="02020603050405020304" pitchFamily="18" charset="0"/>
              </a:rPr>
              <a:t>ret kura īpašnieku, valdes locekļiem, patiesā labuma guvējiem, pārstāvēt tiesīgām personām, mātes vai meitas uzņēmumiem, u.tml., ir noteiktas starptautiskās vai nacionālās sankcijas.</a:t>
            </a:r>
          </a:p>
          <a:p>
            <a:pPr algn="just"/>
            <a:r>
              <a:rPr lang="lv-LV" sz="2000" dirty="0">
                <a:latin typeface="Times New Roman" panose="02020603050405020304" pitchFamily="18" charset="0"/>
                <a:ea typeface="Times New Roman" panose="02020603050405020304" pitchFamily="18" charset="0"/>
                <a:cs typeface="Times New Roman" panose="02020603050405020304" pitchFamily="18" charset="0"/>
              </a:rPr>
              <a:t>U.c.</a:t>
            </a:r>
            <a:endParaRPr lang="lv-LV"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buNone/>
            </a:pPr>
            <a:endParaRPr lang="lv-LV"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84231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F3A2C04E-DE63-E1C2-9AAA-D19BB06B2A7D}"/>
              </a:ext>
            </a:extLst>
          </p:cNvPr>
          <p:cNvSpPr>
            <a:spLocks noGrp="1"/>
          </p:cNvSpPr>
          <p:nvPr>
            <p:ph type="title"/>
          </p:nvPr>
        </p:nvSpPr>
        <p:spPr/>
        <p:txBody>
          <a:bodyPr/>
          <a:lstStyle/>
          <a:p>
            <a:r>
              <a:rPr lang="lv-LV" dirty="0">
                <a:latin typeface="Times New Roman" panose="02020603050405020304" pitchFamily="18" charset="0"/>
                <a:cs typeface="Times New Roman" panose="02020603050405020304" pitchFamily="18" charset="0"/>
              </a:rPr>
              <a:t>Budžets</a:t>
            </a:r>
          </a:p>
        </p:txBody>
      </p:sp>
      <p:sp>
        <p:nvSpPr>
          <p:cNvPr id="3" name="Satura vietturis 2">
            <a:extLst>
              <a:ext uri="{FF2B5EF4-FFF2-40B4-BE49-F238E27FC236}">
                <a16:creationId xmlns:a16="http://schemas.microsoft.com/office/drawing/2014/main" id="{E68F5EC3-AEE5-B695-49DA-58B82E39A345}"/>
              </a:ext>
            </a:extLst>
          </p:cNvPr>
          <p:cNvSpPr>
            <a:spLocks noGrp="1"/>
          </p:cNvSpPr>
          <p:nvPr>
            <p:ph idx="1"/>
          </p:nvPr>
        </p:nvSpPr>
        <p:spPr/>
        <p:txBody>
          <a:bodyPr/>
          <a:lstStyle/>
          <a:p>
            <a:r>
              <a:rPr lang="lv-LV" dirty="0">
                <a:latin typeface="Times New Roman" panose="02020603050405020304" pitchFamily="18" charset="0"/>
                <a:cs typeface="Times New Roman" panose="02020603050405020304" pitchFamily="18" charset="0"/>
              </a:rPr>
              <a:t>Vienam pretendentam maksimālais pieejamais atbalsta apmērs ir līdz EUR 40 000</a:t>
            </a:r>
          </a:p>
          <a:p>
            <a:r>
              <a:rPr lang="lv-LV" dirty="0">
                <a:latin typeface="Times New Roman" panose="02020603050405020304" pitchFamily="18" charset="0"/>
                <a:cs typeface="Times New Roman" panose="02020603050405020304" pitchFamily="18" charset="0"/>
              </a:rPr>
              <a:t>2025. gadā pieejamais budžets ir EUR 170 000 </a:t>
            </a:r>
          </a:p>
          <a:p>
            <a:r>
              <a:rPr lang="lv-LV" dirty="0">
                <a:latin typeface="Times New Roman" panose="02020603050405020304" pitchFamily="18" charset="0"/>
                <a:cs typeface="Times New Roman" panose="02020603050405020304" pitchFamily="18" charset="0"/>
              </a:rPr>
              <a:t>Atbalsta izmaksa notiek vienā maksājumā, pilnā apmērā uz Pieteikumā norādīto bankas kontu pēc konkursa rezultātu paziņošanas</a:t>
            </a:r>
          </a:p>
        </p:txBody>
      </p:sp>
    </p:spTree>
    <p:extLst>
      <p:ext uri="{BB962C8B-B14F-4D97-AF65-F5344CB8AC3E}">
        <p14:creationId xmlns:p14="http://schemas.microsoft.com/office/powerpoint/2010/main" val="3387032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465CD3C4-652F-F073-D479-3D1EF5A8D8FD}"/>
              </a:ext>
            </a:extLst>
          </p:cNvPr>
          <p:cNvSpPr>
            <a:spLocks noGrp="1"/>
          </p:cNvSpPr>
          <p:nvPr>
            <p:ph type="title"/>
          </p:nvPr>
        </p:nvSpPr>
        <p:spPr/>
        <p:txBody>
          <a:bodyPr/>
          <a:lstStyle/>
          <a:p>
            <a:r>
              <a:rPr lang="lv-LV" dirty="0">
                <a:latin typeface="Times New Roman" panose="02020603050405020304" pitchFamily="18" charset="0"/>
                <a:cs typeface="Times New Roman" panose="02020603050405020304" pitchFamily="18" charset="0"/>
              </a:rPr>
              <a:t>Atbalstāmās izmaksas</a:t>
            </a:r>
          </a:p>
        </p:txBody>
      </p:sp>
      <p:sp>
        <p:nvSpPr>
          <p:cNvPr id="3" name="Satura vietturis 2">
            <a:extLst>
              <a:ext uri="{FF2B5EF4-FFF2-40B4-BE49-F238E27FC236}">
                <a16:creationId xmlns:a16="http://schemas.microsoft.com/office/drawing/2014/main" id="{438B5F0A-09E7-CBEB-3A3C-379A8363623B}"/>
              </a:ext>
            </a:extLst>
          </p:cNvPr>
          <p:cNvSpPr>
            <a:spLocks noGrp="1"/>
          </p:cNvSpPr>
          <p:nvPr>
            <p:ph idx="1"/>
          </p:nvPr>
        </p:nvSpPr>
        <p:spPr>
          <a:xfrm>
            <a:off x="838199" y="1825625"/>
            <a:ext cx="10906387" cy="4351338"/>
          </a:xfrm>
        </p:spPr>
        <p:txBody>
          <a:bodyPr>
            <a:normAutofit fontScale="92500" lnSpcReduction="10000"/>
          </a:bodyPr>
          <a:lstStyle/>
          <a:p>
            <a:r>
              <a:rPr lang="lv-LV" dirty="0">
                <a:latin typeface="Times New Roman" panose="02020603050405020304" pitchFamily="18" charset="0"/>
                <a:cs typeface="Times New Roman" panose="02020603050405020304" pitchFamily="18" charset="0"/>
              </a:rPr>
              <a:t>tikai un vienīgi savas darbības nodrošināšanai – SAVU administratīvo izmaksu segšanai</a:t>
            </a:r>
          </a:p>
          <a:p>
            <a:pPr lvl="1"/>
            <a:r>
              <a:rPr lang="lv-LV" dirty="0">
                <a:latin typeface="Times New Roman" panose="02020603050405020304" pitchFamily="18" charset="0"/>
                <a:cs typeface="Times New Roman" panose="02020603050405020304" pitchFamily="18" charset="0"/>
              </a:rPr>
              <a:t>darba alga uz darba līguma pamata;</a:t>
            </a:r>
          </a:p>
          <a:p>
            <a:pPr lvl="1"/>
            <a:r>
              <a:rPr lang="lv-LV" dirty="0">
                <a:latin typeface="Times New Roman" panose="02020603050405020304" pitchFamily="18" charset="0"/>
                <a:cs typeface="Times New Roman" panose="02020603050405020304" pitchFamily="18" charset="0"/>
              </a:rPr>
              <a:t>darbības nodrošināšanai nepieciešamo telpu īre un komunālie maksājumi (ūdens, kanalizācija, apkure, elektrība un nekustamā īpašuma nodoklis);</a:t>
            </a:r>
          </a:p>
          <a:p>
            <a:pPr lvl="1"/>
            <a:r>
              <a:rPr lang="lv-LV" dirty="0">
                <a:latin typeface="Times New Roman" panose="02020603050405020304" pitchFamily="18" charset="0"/>
                <a:cs typeface="Times New Roman" panose="02020603050405020304" pitchFamily="18" charset="0"/>
              </a:rPr>
              <a:t>darbinieku ieejas biļetes, jaunuzņēmumu tēmai veltītos pasākumos (t.sk. ārpus Latvijas, bet neskaitot transportu un uzturēšanos);</a:t>
            </a:r>
          </a:p>
          <a:p>
            <a:pPr lvl="1"/>
            <a:r>
              <a:rPr lang="lv-LV" dirty="0">
                <a:latin typeface="Times New Roman" panose="02020603050405020304" pitchFamily="18" charset="0"/>
                <a:cs typeface="Times New Roman" panose="02020603050405020304" pitchFamily="18" charset="0"/>
              </a:rPr>
              <a:t>biroja un ražošanas iekārtu iegāde (tikai paša pretendenta vajadzībām);</a:t>
            </a:r>
          </a:p>
          <a:p>
            <a:pPr lvl="1"/>
            <a:r>
              <a:rPr lang="lv-LV" dirty="0">
                <a:latin typeface="Times New Roman" panose="02020603050405020304" pitchFamily="18" charset="0"/>
                <a:cs typeface="Times New Roman" panose="02020603050405020304" pitchFamily="18" charset="0"/>
              </a:rPr>
              <a:t>ekspertu konsultāciju iegāde (tikai paša pretendenta vajadzībām).</a:t>
            </a:r>
          </a:p>
          <a:p>
            <a:endParaRPr lang="lv-LV" dirty="0">
              <a:latin typeface="Times New Roman" panose="02020603050405020304" pitchFamily="18" charset="0"/>
              <a:cs typeface="Times New Roman" panose="02020603050405020304" pitchFamily="18" charset="0"/>
            </a:endParaRPr>
          </a:p>
          <a:p>
            <a:r>
              <a:rPr lang="lv-LV" dirty="0">
                <a:latin typeface="Times New Roman" panose="02020603050405020304" pitchFamily="18" charset="0"/>
                <a:cs typeface="Times New Roman" panose="02020603050405020304" pitchFamily="18" charset="0"/>
              </a:rPr>
              <a:t>minētās preces un pakalpojumus drīkst nodot trešo personu lietošanā tikai un vienīgi par vidējo tirgus cenu</a:t>
            </a:r>
          </a:p>
          <a:p>
            <a:endParaRPr lang="lv-LV"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75631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2013–2022 dizains">
  <a:themeElements>
    <a:clrScheme name="Office 2013–2022 dizains">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2022 dizains">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2022 dizains">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447</TotalTime>
  <Words>1219</Words>
  <Application>Microsoft Office PowerPoint</Application>
  <PresentationFormat>Platekrāna</PresentationFormat>
  <Paragraphs>83</Paragraphs>
  <Slides>15</Slides>
  <Notes>0</Notes>
  <HiddenSlides>0</HiddenSlides>
  <MMClips>0</MMClips>
  <ScaleCrop>false</ScaleCrop>
  <HeadingPairs>
    <vt:vector size="6" baseType="variant">
      <vt:variant>
        <vt:lpstr>Lietotie fonti</vt:lpstr>
      </vt:variant>
      <vt:variant>
        <vt:i4>4</vt:i4>
      </vt:variant>
      <vt:variant>
        <vt:lpstr>Dizains</vt:lpstr>
      </vt:variant>
      <vt:variant>
        <vt:i4>1</vt:i4>
      </vt:variant>
      <vt:variant>
        <vt:lpstr>Slaidu virsraksti</vt:lpstr>
      </vt:variant>
      <vt:variant>
        <vt:i4>15</vt:i4>
      </vt:variant>
    </vt:vector>
  </HeadingPairs>
  <TitlesOfParts>
    <vt:vector size="20" baseType="lpstr">
      <vt:lpstr>Arial</vt:lpstr>
      <vt:lpstr>Calibri</vt:lpstr>
      <vt:lpstr>Calibri Light</vt:lpstr>
      <vt:lpstr>Times New Roman</vt:lpstr>
      <vt:lpstr>Office 2013–2022 dizains</vt:lpstr>
      <vt:lpstr>Rīgas jaunuzņēmumu akceleratoru un inkubatoru atbalsta programma   liveriga.com – par mums – līdzfinansējuma programmas</vt:lpstr>
      <vt:lpstr>Inkubators / akcelerators?</vt:lpstr>
      <vt:lpstr>Programmas mērķi</vt:lpstr>
      <vt:lpstr>PowerPoint prezentācija</vt:lpstr>
      <vt:lpstr>Personu apvienības</vt:lpstr>
      <vt:lpstr>Pieredze</vt:lpstr>
      <vt:lpstr>Nevar piedalīties petendents:</vt:lpstr>
      <vt:lpstr>Budžets</vt:lpstr>
      <vt:lpstr>Atbalstāmās izmaksas</vt:lpstr>
      <vt:lpstr>Pieteikuma iesniegšana</vt:lpstr>
      <vt:lpstr>Vērtēšana</vt:lpstr>
      <vt:lpstr>Pretendenta pienākumi</vt:lpstr>
      <vt:lpstr>Atskaite</vt:lpstr>
      <vt:lpstr>Kam pievērst uzmanību</vt:lpstr>
      <vt:lpstr>16. marts, plkst. 23:59:59  (pēc Latvijas laika)  invest@riga.lv   Jautājumiem: Mārtiņš Pakalniņš, 27897357</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Rīgas jaunuzņēmumu akceleratoru un inkubatoru atbalsta programma</dc:title>
  <dc:creator>Mārtiņš Pakalniņš</dc:creator>
  <cp:lastModifiedBy>Mārtiņš Pakalniņš</cp:lastModifiedBy>
  <cp:revision>2</cp:revision>
  <dcterms:created xsi:type="dcterms:W3CDTF">2024-03-19T09:08:12Z</dcterms:created>
  <dcterms:modified xsi:type="dcterms:W3CDTF">2025-03-03T19:54:55Z</dcterms:modified>
</cp:coreProperties>
</file>